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312" r:id="rId5"/>
    <p:sldId id="311" r:id="rId6"/>
    <p:sldId id="309" r:id="rId7"/>
    <p:sldId id="310" r:id="rId8"/>
    <p:sldId id="259" r:id="rId9"/>
    <p:sldId id="261" r:id="rId10"/>
    <p:sldId id="289" r:id="rId11"/>
    <p:sldId id="290" r:id="rId12"/>
    <p:sldId id="313" r:id="rId13"/>
    <p:sldId id="314" r:id="rId14"/>
    <p:sldId id="315" r:id="rId15"/>
    <p:sldId id="316" r:id="rId16"/>
    <p:sldId id="317" r:id="rId17"/>
    <p:sldId id="318" r:id="rId18"/>
    <p:sldId id="319" r:id="rId19"/>
    <p:sldId id="321" r:id="rId20"/>
    <p:sldId id="322" r:id="rId21"/>
    <p:sldId id="263" r:id="rId22"/>
    <p:sldId id="264" r:id="rId23"/>
    <p:sldId id="329" r:id="rId24"/>
    <p:sldId id="274" r:id="rId25"/>
    <p:sldId id="330" r:id="rId26"/>
    <p:sldId id="278" r:id="rId27"/>
    <p:sldId id="27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B7EE7E-3A42-4DB2-A60E-7FBDF438030A}" type="datetimeFigureOut">
              <a:rPr lang="en-GB" smtClean="0"/>
              <a:t>17/01/2018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EFDCCF-AF7C-4BD9-BBFA-7FDD11824D33}" type="slidenum">
              <a:rPr lang="en-GB" smtClean="0"/>
              <a:t>‹#›</a:t>
            </a:fld>
            <a:endParaRPr lang="en-GB"/>
          </a:p>
        </p:txBody>
      </p:sp>
    </p:spTree>
    <p:extLst>
      <p:ext uri="{BB962C8B-B14F-4D97-AF65-F5344CB8AC3E}">
        <p14:creationId xmlns:p14="http://schemas.microsoft.com/office/powerpoint/2010/main" val="3653301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FDCCF-AF7C-4BD9-BBFA-7FDD11824D33}" type="slidenum">
              <a:rPr lang="en-GB" smtClean="0"/>
              <a:t>8</a:t>
            </a:fld>
            <a:endParaRPr lang="en-GB"/>
          </a:p>
        </p:txBody>
      </p:sp>
    </p:spTree>
    <p:extLst>
      <p:ext uri="{BB962C8B-B14F-4D97-AF65-F5344CB8AC3E}">
        <p14:creationId xmlns:p14="http://schemas.microsoft.com/office/powerpoint/2010/main" val="7672250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8AAFEBB-7F45-4142-95BC-CB8AB0369170}" type="datetimeFigureOut">
              <a:rPr lang="en-GB" smtClean="0"/>
              <a:t>17/01/2018</a:t>
            </a:fld>
            <a:endParaRPr lang="en-GB"/>
          </a:p>
        </p:txBody>
      </p:sp>
      <p:sp>
        <p:nvSpPr>
          <p:cNvPr id="6" name="Slide Number Placeholder 5"/>
          <p:cNvSpPr>
            <a:spLocks noGrp="1"/>
          </p:cNvSpPr>
          <p:nvPr>
            <p:ph type="sldNum" sz="quarter" idx="12"/>
          </p:nvPr>
        </p:nvSpPr>
        <p:spPr/>
        <p:txBody>
          <a:bodyPr/>
          <a:lstStyle/>
          <a:p>
            <a:fld id="{3B115AD3-32B1-4E94-B1CF-9DEC8E048F48}" type="slidenum">
              <a:rPr lang="en-GB" smtClean="0"/>
              <a:t>‹#›</a:t>
            </a:fld>
            <a:endParaRPr lang="en-GB"/>
          </a:p>
        </p:txBody>
      </p:sp>
      <p:pic>
        <p:nvPicPr>
          <p:cNvPr id="1026" name="Picture 2" descr="J:\Safeguarding Board Business Unit\Logos\Adults\RBSAB Logo.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25073" y="188640"/>
            <a:ext cx="39624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J:\Safeguarding Board Business Unit\Logos\Adults\RBSAB Logo.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31124" y="6021288"/>
            <a:ext cx="1812876" cy="836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033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AAFEBB-7F45-4142-95BC-CB8AB0369170}" type="datetimeFigureOut">
              <a:rPr lang="en-GB" smtClean="0"/>
              <a:t>17/01/2018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847138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AAFEBB-7F45-4142-95BC-CB8AB0369170}" type="datetimeFigureOut">
              <a:rPr lang="en-GB" smtClean="0"/>
              <a:t>17/01/2018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134575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AAFEBB-7F45-4142-95BC-CB8AB0369170}" type="datetimeFigureOut">
              <a:rPr lang="en-GB" smtClean="0"/>
              <a:t>17/01/2018</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B115AD3-32B1-4E94-B1CF-9DEC8E048F48}" type="slidenum">
              <a:rPr lang="en-GB" smtClean="0"/>
              <a:t>‹#›</a:t>
            </a:fld>
            <a:endParaRPr lang="en-GB" dirty="0"/>
          </a:p>
        </p:txBody>
      </p:sp>
    </p:spTree>
    <p:extLst>
      <p:ext uri="{BB962C8B-B14F-4D97-AF65-F5344CB8AC3E}">
        <p14:creationId xmlns:p14="http://schemas.microsoft.com/office/powerpoint/2010/main" val="379848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AAFEBB-7F45-4142-95BC-CB8AB0369170}" type="datetimeFigureOut">
              <a:rPr lang="en-GB" smtClean="0"/>
              <a:t>17/01/2018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162672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8AAFEBB-7F45-4142-95BC-CB8AB0369170}" type="datetimeFigureOut">
              <a:rPr lang="en-GB" smtClean="0"/>
              <a:t>17/01/2018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242642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8AAFEBB-7F45-4142-95BC-CB8AB0369170}" type="datetimeFigureOut">
              <a:rPr lang="en-GB" smtClean="0"/>
              <a:t>17/01/2018</a:t>
            </a:fld>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2461058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8AAFEBB-7F45-4142-95BC-CB8AB0369170}" type="datetimeFigureOut">
              <a:rPr lang="en-GB" smtClean="0"/>
              <a:t>17/01/2018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4144176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AAFEBB-7F45-4142-95BC-CB8AB0369170}" type="datetimeFigureOut">
              <a:rPr lang="en-GB" smtClean="0"/>
              <a:t>17/01/2018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32856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AAFEBB-7F45-4142-95BC-CB8AB0369170}" type="datetimeFigureOut">
              <a:rPr lang="en-GB" smtClean="0"/>
              <a:t>17/01/2018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3181092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AAFEBB-7F45-4142-95BC-CB8AB0369170}" type="datetimeFigureOut">
              <a:rPr lang="en-GB" smtClean="0"/>
              <a:t>17/01/2018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115AD3-32B1-4E94-B1CF-9DEC8E048F48}" type="slidenum">
              <a:rPr lang="en-GB" smtClean="0"/>
              <a:t>‹#›</a:t>
            </a:fld>
            <a:endParaRPr lang="en-GB"/>
          </a:p>
        </p:txBody>
      </p:sp>
    </p:spTree>
    <p:extLst>
      <p:ext uri="{BB962C8B-B14F-4D97-AF65-F5344CB8AC3E}">
        <p14:creationId xmlns:p14="http://schemas.microsoft.com/office/powerpoint/2010/main" val="3552880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AAFEBB-7F45-4142-95BC-CB8AB0369170}" type="datetimeFigureOut">
              <a:rPr lang="en-GB" smtClean="0"/>
              <a:t>17/01/2018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15AD3-32B1-4E94-B1CF-9DEC8E048F48}" type="slidenum">
              <a:rPr lang="en-GB" smtClean="0"/>
              <a:t>‹#›</a:t>
            </a:fld>
            <a:endParaRPr lang="en-GB"/>
          </a:p>
        </p:txBody>
      </p:sp>
      <p:sp>
        <p:nvSpPr>
          <p:cNvPr id="7" name="Footer Placeholder 4"/>
          <p:cNvSpPr txBox="1">
            <a:spLocks/>
          </p:cNvSpPr>
          <p:nvPr userDrawn="1"/>
        </p:nvSpPr>
        <p:spPr>
          <a:xfrm>
            <a:off x="3276600" y="6508750"/>
            <a:ext cx="2895600" cy="365125"/>
          </a:xfrm>
          <a:prstGeom prst="rect">
            <a:avLst/>
          </a:prstGeom>
        </p:spPr>
        <p:txBody>
          <a:bodyPr/>
          <a:lstStyle>
            <a:defPPr>
              <a:defRPr lang="en-US"/>
            </a:defPPr>
            <a:lvl1pPr marL="0" algn="l" defTabSz="914400" rtl="0" eaLnBrk="1" latinLnBrk="0" hangingPunct="1">
              <a:defRPr sz="1400" b="1" u="sng" kern="1200">
                <a:solidFill>
                  <a:srgbClr val="00206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mtClean="0"/>
              <a:t>www.safeguarding4rochdale.com</a:t>
            </a:r>
            <a:endParaRPr lang="en-GB" dirty="0"/>
          </a:p>
        </p:txBody>
      </p:sp>
      <p:pic>
        <p:nvPicPr>
          <p:cNvPr id="8" name="Picture 2" descr="J:\Safeguarding Board Business Unit\Logos\Adults\RBSAB Logo.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365843" y="6032819"/>
            <a:ext cx="1778157" cy="820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018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276872"/>
            <a:ext cx="7772400" cy="1470025"/>
          </a:xfrm>
        </p:spPr>
        <p:txBody>
          <a:bodyPr/>
          <a:lstStyle/>
          <a:p>
            <a:r>
              <a:rPr lang="en-GB" b="1" dirty="0" smtClean="0">
                <a:solidFill>
                  <a:srgbClr val="00B0F0"/>
                </a:solidFill>
              </a:rPr>
              <a:t>Adult C – “Mrs Hanson”</a:t>
            </a:r>
            <a:br>
              <a:rPr lang="en-GB" b="1" dirty="0" smtClean="0">
                <a:solidFill>
                  <a:srgbClr val="00B0F0"/>
                </a:solidFill>
              </a:rPr>
            </a:br>
            <a:r>
              <a:rPr lang="en-GB" b="1" dirty="0" smtClean="0">
                <a:solidFill>
                  <a:srgbClr val="00B0F0"/>
                </a:solidFill>
              </a:rPr>
              <a:t>Safeguarding Adult Review</a:t>
            </a:r>
            <a:endParaRPr lang="en-GB" b="1" dirty="0">
              <a:solidFill>
                <a:srgbClr val="00B0F0"/>
              </a:solidFill>
            </a:endParaRPr>
          </a:p>
        </p:txBody>
      </p:sp>
      <p:sp>
        <p:nvSpPr>
          <p:cNvPr id="3" name="Subtitle 2"/>
          <p:cNvSpPr>
            <a:spLocks noGrp="1"/>
          </p:cNvSpPr>
          <p:nvPr>
            <p:ph type="subTitle" idx="1"/>
          </p:nvPr>
        </p:nvSpPr>
        <p:spPr>
          <a:xfrm>
            <a:off x="1371600" y="3886200"/>
            <a:ext cx="6400800" cy="2135088"/>
          </a:xfrm>
        </p:spPr>
        <p:txBody>
          <a:bodyPr>
            <a:normAutofit fontScale="62500" lnSpcReduction="20000"/>
          </a:bodyPr>
          <a:lstStyle/>
          <a:p>
            <a:r>
              <a:rPr lang="en-US" sz="4500" b="1" dirty="0">
                <a:solidFill>
                  <a:schemeClr val="tx1"/>
                </a:solidFill>
              </a:rPr>
              <a:t>Bernadette Dean</a:t>
            </a:r>
          </a:p>
          <a:p>
            <a:r>
              <a:rPr lang="en-US" dirty="0">
                <a:solidFill>
                  <a:schemeClr val="tx1"/>
                </a:solidFill>
              </a:rPr>
              <a:t>Professional Lead for Safeguarding </a:t>
            </a:r>
          </a:p>
          <a:p>
            <a:r>
              <a:rPr lang="en-US" dirty="0">
                <a:solidFill>
                  <a:schemeClr val="tx1"/>
                </a:solidFill>
              </a:rPr>
              <a:t>Pennine Care NHS Foundation Trust</a:t>
            </a:r>
          </a:p>
          <a:p>
            <a:endParaRPr lang="en-GB" dirty="0" smtClean="0">
              <a:solidFill>
                <a:schemeClr val="tx1"/>
              </a:solidFill>
            </a:endParaRPr>
          </a:p>
          <a:p>
            <a:r>
              <a:rPr lang="en-GB" sz="4000" b="1" dirty="0" smtClean="0">
                <a:solidFill>
                  <a:schemeClr val="tx1"/>
                </a:solidFill>
              </a:rPr>
              <a:t>Andy Jones</a:t>
            </a:r>
          </a:p>
          <a:p>
            <a:r>
              <a:rPr lang="en-GB" dirty="0" smtClean="0">
                <a:solidFill>
                  <a:schemeClr val="tx1"/>
                </a:solidFill>
              </a:rPr>
              <a:t>Deputy Head of Service, Rochdale Adult Care</a:t>
            </a:r>
            <a:endParaRPr lang="en-GB" dirty="0">
              <a:solidFill>
                <a:schemeClr val="tx1"/>
              </a:solidFill>
            </a:endParaRPr>
          </a:p>
        </p:txBody>
      </p:sp>
    </p:spTree>
    <p:extLst>
      <p:ext uri="{BB962C8B-B14F-4D97-AF65-F5344CB8AC3E}">
        <p14:creationId xmlns:p14="http://schemas.microsoft.com/office/powerpoint/2010/main" val="866293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a:xfrm>
            <a:off x="467544" y="1412776"/>
            <a:ext cx="8229600" cy="4525963"/>
          </a:xfrm>
        </p:spPr>
        <p:txBody>
          <a:bodyPr>
            <a:normAutofit lnSpcReduction="10000"/>
          </a:bodyPr>
          <a:lstStyle/>
          <a:p>
            <a:pPr marL="0" indent="0">
              <a:buNone/>
            </a:pPr>
            <a:r>
              <a:rPr lang="en-GB" sz="2400" b="1" dirty="0" smtClean="0"/>
              <a:t>17</a:t>
            </a:r>
            <a:r>
              <a:rPr lang="en-GB" sz="2400" b="1" baseline="30000" dirty="0" smtClean="0"/>
              <a:t>th</a:t>
            </a:r>
            <a:r>
              <a:rPr lang="en-GB" sz="2400" b="1" dirty="0" smtClean="0"/>
              <a:t> January 2015</a:t>
            </a:r>
            <a:endParaRPr lang="en-GB" sz="2400" b="1" dirty="0"/>
          </a:p>
          <a:p>
            <a:r>
              <a:rPr lang="en-GB" sz="2400" dirty="0" smtClean="0"/>
              <a:t>Tony </a:t>
            </a:r>
            <a:r>
              <a:rPr lang="en-GB" sz="2400" dirty="0"/>
              <a:t>visited his mother and discovered she had fallen three times that day. He called an ambulance as he thought she had a serious water infection</a:t>
            </a:r>
            <a:r>
              <a:rPr lang="en-GB" sz="2400" dirty="0" smtClean="0"/>
              <a:t>.</a:t>
            </a:r>
          </a:p>
          <a:p>
            <a:r>
              <a:rPr lang="en-GB" sz="2400" dirty="0"/>
              <a:t>Paramedics assessed Mrs </a:t>
            </a:r>
            <a:r>
              <a:rPr lang="en-GB" sz="2400" dirty="0" smtClean="0"/>
              <a:t>Hanson </a:t>
            </a:r>
            <a:r>
              <a:rPr lang="en-GB" sz="2400" dirty="0"/>
              <a:t>in </a:t>
            </a:r>
            <a:r>
              <a:rPr lang="en-GB" sz="2400" dirty="0" smtClean="0"/>
              <a:t>Tony’s </a:t>
            </a:r>
            <a:r>
              <a:rPr lang="en-GB" sz="2400" dirty="0"/>
              <a:t>presence </a:t>
            </a:r>
            <a:r>
              <a:rPr lang="en-US" sz="2400" dirty="0"/>
              <a:t>and felt that a respite bed was the most suitable option. A paramedic spoke to the GP ‘out of hours’ service resulting in the paramedic advising </a:t>
            </a:r>
            <a:r>
              <a:rPr lang="en-US" sz="2400" dirty="0" smtClean="0"/>
              <a:t>Tony </a:t>
            </a:r>
            <a:r>
              <a:rPr lang="en-US" sz="2400" dirty="0"/>
              <a:t>to contact Rochdale </a:t>
            </a:r>
            <a:r>
              <a:rPr lang="en-GB" sz="2400" dirty="0"/>
              <a:t>Adult Social Care Emergency Duty Team </a:t>
            </a:r>
            <a:r>
              <a:rPr lang="en-US" sz="2400" dirty="0"/>
              <a:t>to arrange a respite bed.</a:t>
            </a:r>
            <a:endParaRPr lang="en-GB" sz="2400" dirty="0"/>
          </a:p>
          <a:p>
            <a:r>
              <a:rPr lang="en-GB" sz="2400" dirty="0" smtClean="0"/>
              <a:t>Tony </a:t>
            </a:r>
            <a:r>
              <a:rPr lang="en-GB" sz="2400" dirty="0"/>
              <a:t>spoke with a social worker in the Emergency Duty Team who arranged for a district nurse to complete a Social Care Assessment for </a:t>
            </a:r>
            <a:r>
              <a:rPr lang="en-GB" sz="2400" dirty="0" smtClean="0"/>
              <a:t>Mrs Hanson. </a:t>
            </a:r>
            <a:endParaRPr lang="en-GB" sz="2400" dirty="0"/>
          </a:p>
          <a:p>
            <a:endParaRPr lang="en-GB" sz="2400" dirty="0"/>
          </a:p>
        </p:txBody>
      </p:sp>
    </p:spTree>
    <p:extLst>
      <p:ext uri="{BB962C8B-B14F-4D97-AF65-F5344CB8AC3E}">
        <p14:creationId xmlns:p14="http://schemas.microsoft.com/office/powerpoint/2010/main" val="307047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r>
              <a:rPr lang="en-US" sz="2400" dirty="0"/>
              <a:t>That assessment led to an Emergency Duty Team social worker authorising an initial two weeks respite care in the care home. </a:t>
            </a:r>
            <a:endParaRPr lang="en-GB" sz="2400" dirty="0"/>
          </a:p>
          <a:p>
            <a:r>
              <a:rPr lang="en-US" sz="2400" dirty="0"/>
              <a:t>The district nurse made a referral to the Access and Enablement Team at Rochdale Adult Social Care for review on the next working day, Monday 19 January 2015</a:t>
            </a:r>
            <a:r>
              <a:rPr lang="en-US" sz="2400" dirty="0" smtClean="0"/>
              <a:t>.</a:t>
            </a:r>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332009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pPr marL="0" indent="0">
              <a:buNone/>
            </a:pPr>
            <a:r>
              <a:rPr lang="en-GB" sz="2400" b="1" dirty="0"/>
              <a:t>18</a:t>
            </a:r>
            <a:r>
              <a:rPr lang="en-GB" sz="2400" b="1" baseline="30000" dirty="0"/>
              <a:t>th</a:t>
            </a:r>
            <a:r>
              <a:rPr lang="en-GB" sz="2400" b="1" dirty="0"/>
              <a:t> January 2015</a:t>
            </a:r>
            <a:r>
              <a:rPr lang="en-US" sz="2400" dirty="0"/>
              <a:t> </a:t>
            </a:r>
          </a:p>
          <a:p>
            <a:r>
              <a:rPr lang="en-GB" sz="2400" dirty="0"/>
              <a:t>Mrs </a:t>
            </a:r>
            <a:r>
              <a:rPr lang="en-GB" sz="2400" dirty="0" smtClean="0"/>
              <a:t>Hanson </a:t>
            </a:r>
            <a:r>
              <a:rPr lang="en-GB" sz="2400" dirty="0"/>
              <a:t>arrived at the care home by ambulance. </a:t>
            </a:r>
          </a:p>
          <a:p>
            <a:r>
              <a:rPr lang="en-GB" sz="2400" dirty="0"/>
              <a:t>Entry from Care Home Service Users Information Sheet. Admitted 0100 hours. </a:t>
            </a:r>
            <a:r>
              <a:rPr lang="en-GB" sz="2400" i="1" dirty="0" smtClean="0"/>
              <a:t>“X3 </a:t>
            </a:r>
            <a:r>
              <a:rPr lang="en-GB" sz="2400" i="1" dirty="0"/>
              <a:t>fall at home; bottom bruised and swollen</a:t>
            </a:r>
            <a:r>
              <a:rPr lang="en-GB" sz="2400" i="1" dirty="0" smtClean="0"/>
              <a:t>.”</a:t>
            </a:r>
            <a:r>
              <a:rPr lang="en-GB" sz="2400" dirty="0" smtClean="0"/>
              <a:t> </a:t>
            </a:r>
            <a:endParaRPr lang="en-GB" sz="2400" dirty="0"/>
          </a:p>
          <a:p>
            <a:r>
              <a:rPr lang="en-GB" sz="2400" dirty="0"/>
              <a:t>District nurse delivered Social Care Assessment [also referred to as FACE Background Information] to the care home.</a:t>
            </a:r>
          </a:p>
          <a:p>
            <a:r>
              <a:rPr lang="en-GB" sz="2400" dirty="0"/>
              <a:t>Body map completed by registered manager of the care home. ‘</a:t>
            </a:r>
            <a:r>
              <a:rPr lang="en-GB" sz="2400" i="1" dirty="0"/>
              <a:t>Very dark bruising and swelling to buttocks noted [Query?] pressure area. No obvious wounds but extensive bruising to buttocks, legs and chin</a:t>
            </a:r>
            <a:r>
              <a:rPr lang="en-GB" sz="2400" dirty="0"/>
              <a:t>’.</a:t>
            </a:r>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1821626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r>
              <a:rPr lang="en-GB" sz="2400" dirty="0"/>
              <a:t>Care plan documented by registered manager: The care plan had the following sections.</a:t>
            </a:r>
          </a:p>
          <a:p>
            <a:pPr lvl="1"/>
            <a:r>
              <a:rPr lang="en-GB" sz="2000" dirty="0"/>
              <a:t>Manual handling</a:t>
            </a:r>
          </a:p>
          <a:p>
            <a:pPr lvl="1"/>
            <a:r>
              <a:rPr lang="en-GB" sz="2000" dirty="0"/>
              <a:t>Falls risk assessment [high]</a:t>
            </a:r>
          </a:p>
          <a:p>
            <a:pPr lvl="1"/>
            <a:r>
              <a:rPr lang="en-GB" sz="2000" dirty="0"/>
              <a:t>Personal care</a:t>
            </a:r>
          </a:p>
          <a:p>
            <a:pPr lvl="1"/>
            <a:r>
              <a:rPr lang="en-GB" sz="2000" dirty="0"/>
              <a:t>Pressure ulcer prevention/identification</a:t>
            </a:r>
          </a:p>
          <a:p>
            <a:pPr lvl="1"/>
            <a:r>
              <a:rPr lang="en-GB" sz="2000" dirty="0"/>
              <a:t>Communication assessment </a:t>
            </a:r>
          </a:p>
          <a:p>
            <a:pPr lvl="1"/>
            <a:r>
              <a:rPr lang="en-GB" sz="2000" dirty="0"/>
              <a:t>Mobility plan</a:t>
            </a:r>
          </a:p>
          <a:p>
            <a:pPr lvl="1"/>
            <a:r>
              <a:rPr lang="en-GB" sz="2000" dirty="0"/>
              <a:t>Continence care  </a:t>
            </a:r>
          </a:p>
          <a:p>
            <a:pPr lvl="1"/>
            <a:r>
              <a:rPr lang="en-GB" sz="2000" dirty="0"/>
              <a:t>Medical history-medication </a:t>
            </a:r>
          </a:p>
          <a:p>
            <a:pPr marL="0" indent="0">
              <a:buNone/>
            </a:pPr>
            <a:endParaRPr lang="en-GB" sz="2400" dirty="0"/>
          </a:p>
          <a:p>
            <a:endParaRPr lang="en-GB" sz="2400" dirty="0">
              <a:solidFill>
                <a:srgbClr val="FF0000"/>
              </a:solidFill>
            </a:endParaRPr>
          </a:p>
        </p:txBody>
      </p:sp>
    </p:spTree>
    <p:extLst>
      <p:ext uri="{BB962C8B-B14F-4D97-AF65-F5344CB8AC3E}">
        <p14:creationId xmlns:p14="http://schemas.microsoft.com/office/powerpoint/2010/main" val="3290294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r>
              <a:rPr lang="en-GB" sz="2400" dirty="0" err="1"/>
              <a:t>Waterlow</a:t>
            </a:r>
            <a:r>
              <a:rPr lang="en-GB" sz="2400" dirty="0"/>
              <a:t> assessment showed Mrs Hanson was at very high risk of pressure ulcers. The score was 20.</a:t>
            </a:r>
          </a:p>
          <a:p>
            <a:pPr marL="0" indent="0">
              <a:buNone/>
            </a:pPr>
            <a:endParaRPr lang="en-GB" sz="2000" i="1" dirty="0" smtClean="0"/>
          </a:p>
          <a:p>
            <a:pPr marL="0" indent="0">
              <a:buNone/>
            </a:pPr>
            <a:r>
              <a:rPr lang="en-GB" sz="2000" i="1" dirty="0" smtClean="0"/>
              <a:t>The </a:t>
            </a:r>
            <a:r>
              <a:rPr lang="en-GB" sz="2000" i="1" dirty="0" err="1"/>
              <a:t>Waterlow</a:t>
            </a:r>
            <a:r>
              <a:rPr lang="en-GB" sz="2000" i="1" dirty="0"/>
              <a:t> pressure ulcer risk assessment/prevention policy tool is, by far, the most frequently used system in the U.K. and it is also the most easily understood and used by nurses dealing directly with patient/clients.</a:t>
            </a:r>
          </a:p>
          <a:p>
            <a:pPr marL="0" indent="0">
              <a:buNone/>
            </a:pPr>
            <a:endParaRPr lang="en-GB" sz="2400" dirty="0"/>
          </a:p>
          <a:p>
            <a:endParaRPr lang="en-GB" sz="2400" dirty="0">
              <a:solidFill>
                <a:srgbClr val="FF0000"/>
              </a:solidFill>
            </a:endParaRPr>
          </a:p>
        </p:txBody>
      </p:sp>
    </p:spTree>
    <p:extLst>
      <p:ext uri="{BB962C8B-B14F-4D97-AF65-F5344CB8AC3E}">
        <p14:creationId xmlns:p14="http://schemas.microsoft.com/office/powerpoint/2010/main" val="3018831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pPr marL="0" indent="0">
              <a:buNone/>
            </a:pPr>
            <a:r>
              <a:rPr lang="en-GB" sz="2400" b="1" dirty="0" smtClean="0"/>
              <a:t>19</a:t>
            </a:r>
            <a:r>
              <a:rPr lang="en-GB" sz="2400" b="1" baseline="30000" dirty="0" smtClean="0"/>
              <a:t>th</a:t>
            </a:r>
            <a:r>
              <a:rPr lang="en-GB" sz="2400" b="1" dirty="0" smtClean="0"/>
              <a:t> </a:t>
            </a:r>
            <a:r>
              <a:rPr lang="en-GB" sz="2400" b="1" dirty="0"/>
              <a:t>J</a:t>
            </a:r>
            <a:r>
              <a:rPr lang="en-GB" sz="2400" b="1" dirty="0" smtClean="0"/>
              <a:t>anuary 2015</a:t>
            </a:r>
          </a:p>
          <a:p>
            <a:r>
              <a:rPr lang="en-GB" sz="2400" dirty="0" smtClean="0"/>
              <a:t>Mrs Hanson </a:t>
            </a:r>
            <a:r>
              <a:rPr lang="en-GB" sz="2400" dirty="0"/>
              <a:t>has been reluctant to accept personal care so far. She states that she can manage herself, however is unable to get out of bed herself and requires assistance from at least one staff and two staff for standing and transferring.</a:t>
            </a:r>
          </a:p>
          <a:p>
            <a:r>
              <a:rPr lang="en-GB" sz="2400" dirty="0" smtClean="0"/>
              <a:t>Mrs Hanson </a:t>
            </a:r>
            <a:r>
              <a:rPr lang="en-GB" sz="2400" dirty="0"/>
              <a:t>is currently suffering from confusion due to UTI for which she is taking antibiotics. She has oedema to both legs which it makes it difficult for her to move</a:t>
            </a:r>
            <a:r>
              <a:rPr lang="en-GB" sz="2400" dirty="0" smtClean="0"/>
              <a:t>.</a:t>
            </a:r>
          </a:p>
          <a:p>
            <a:r>
              <a:rPr lang="en-GB" sz="2400" dirty="0"/>
              <a:t>Mrs </a:t>
            </a:r>
            <a:r>
              <a:rPr lang="en-GB" sz="2400" dirty="0" smtClean="0"/>
              <a:t>Hanson </a:t>
            </a:r>
            <a:r>
              <a:rPr lang="en-GB" sz="2400" dirty="0"/>
              <a:t>accepted personal care</a:t>
            </a:r>
          </a:p>
          <a:p>
            <a:endParaRPr lang="en-GB" sz="2400" dirty="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2523066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pPr marL="0" indent="0">
              <a:buNone/>
            </a:pPr>
            <a:r>
              <a:rPr lang="en-GB" sz="2400" b="1" dirty="0" smtClean="0"/>
              <a:t>20</a:t>
            </a:r>
            <a:r>
              <a:rPr lang="en-GB" sz="2400" b="1" baseline="30000" dirty="0" smtClean="0"/>
              <a:t>th</a:t>
            </a:r>
            <a:r>
              <a:rPr lang="en-GB" sz="2400" b="1" dirty="0" smtClean="0"/>
              <a:t> </a:t>
            </a:r>
            <a:r>
              <a:rPr lang="en-GB" sz="2400" b="1" dirty="0"/>
              <a:t>J</a:t>
            </a:r>
            <a:r>
              <a:rPr lang="en-GB" sz="2400" b="1" dirty="0" smtClean="0"/>
              <a:t>anuary 2015</a:t>
            </a:r>
          </a:p>
          <a:p>
            <a:r>
              <a:rPr lang="en-US" sz="2400" dirty="0" err="1"/>
              <a:t>Mrs</a:t>
            </a:r>
            <a:r>
              <a:rPr lang="en-US" sz="2400" dirty="0"/>
              <a:t> </a:t>
            </a:r>
            <a:r>
              <a:rPr lang="en-US" sz="2400" dirty="0" smtClean="0"/>
              <a:t>Hanson </a:t>
            </a:r>
            <a:r>
              <a:rPr lang="en-US" sz="2400" dirty="0"/>
              <a:t>accepted personal care</a:t>
            </a:r>
            <a:endParaRPr lang="en-GB" sz="2400" dirty="0"/>
          </a:p>
          <a:p>
            <a:endParaRPr lang="en-GB" sz="2400" dirty="0" smtClean="0"/>
          </a:p>
          <a:p>
            <a:pPr marL="0" indent="0">
              <a:buNone/>
            </a:pPr>
            <a:r>
              <a:rPr lang="en-GB" sz="2400" b="1" dirty="0" smtClean="0"/>
              <a:t>21</a:t>
            </a:r>
            <a:r>
              <a:rPr lang="en-GB" sz="2400" b="1" baseline="30000" dirty="0" smtClean="0"/>
              <a:t>st</a:t>
            </a:r>
            <a:r>
              <a:rPr lang="en-GB" sz="2400" b="1" dirty="0" smtClean="0"/>
              <a:t> January 2015</a:t>
            </a:r>
            <a:endParaRPr lang="en-GB" sz="2400" b="1" dirty="0"/>
          </a:p>
          <a:p>
            <a:r>
              <a:rPr lang="en-GB" sz="2400" dirty="0" smtClean="0"/>
              <a:t>A </a:t>
            </a:r>
            <a:r>
              <a:rPr lang="en-GB" sz="2400" dirty="0"/>
              <a:t>social worker from Rochdale Adult Social Care Social contacted the manager at the care home and was told Mrs </a:t>
            </a:r>
            <a:r>
              <a:rPr lang="en-GB" sz="2400" dirty="0" smtClean="0"/>
              <a:t>Hanson </a:t>
            </a:r>
            <a:r>
              <a:rPr lang="en-GB" sz="2400" dirty="0"/>
              <a:t>was currently on anti-biotics for a urinary tract infection. </a:t>
            </a:r>
          </a:p>
          <a:p>
            <a:r>
              <a:rPr lang="en-GB" sz="2400" dirty="0"/>
              <a:t>The social worker noted on Mrs </a:t>
            </a:r>
            <a:r>
              <a:rPr lang="en-GB" sz="2400" dirty="0" smtClean="0"/>
              <a:t>Hanson’s </a:t>
            </a:r>
            <a:r>
              <a:rPr lang="en-GB" sz="2400" dirty="0"/>
              <a:t>Adult Social Care file that the case needed urgent allocation for a full care assessment to be completed.</a:t>
            </a:r>
          </a:p>
          <a:p>
            <a:endParaRPr lang="en-GB" sz="2400" dirty="0" smtClean="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2447932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lnSpcReduction="10000"/>
          </a:bodyPr>
          <a:lstStyle/>
          <a:p>
            <a:pPr marL="0" indent="0">
              <a:buNone/>
            </a:pPr>
            <a:r>
              <a:rPr lang="en-GB" sz="2400" b="1" dirty="0" smtClean="0"/>
              <a:t>23</a:t>
            </a:r>
            <a:r>
              <a:rPr lang="en-GB" sz="2400" b="1" baseline="30000" dirty="0" smtClean="0"/>
              <a:t>rd</a:t>
            </a:r>
            <a:r>
              <a:rPr lang="en-GB" sz="2400" b="1" dirty="0" smtClean="0"/>
              <a:t> </a:t>
            </a:r>
            <a:r>
              <a:rPr lang="en-GB" sz="2400" b="1" dirty="0"/>
              <a:t>J</a:t>
            </a:r>
            <a:r>
              <a:rPr lang="en-GB" sz="2400" b="1" dirty="0" smtClean="0"/>
              <a:t>anuary 2015</a:t>
            </a:r>
          </a:p>
          <a:p>
            <a:r>
              <a:rPr lang="en-GB" sz="2400" dirty="0" smtClean="0"/>
              <a:t>A </a:t>
            </a:r>
            <a:r>
              <a:rPr lang="en-GB" sz="2400" dirty="0"/>
              <a:t>team manager from Adult Social Care telephoned the care home and asked how Mrs </a:t>
            </a:r>
            <a:r>
              <a:rPr lang="en-GB" sz="2400" dirty="0" smtClean="0"/>
              <a:t>Hanson </a:t>
            </a:r>
            <a:r>
              <a:rPr lang="en-GB" sz="2400" dirty="0"/>
              <a:t>was. The team manager was told Mrs </a:t>
            </a:r>
            <a:r>
              <a:rPr lang="en-GB" sz="2400" dirty="0" smtClean="0"/>
              <a:t>Hanson </a:t>
            </a:r>
            <a:r>
              <a:rPr lang="en-GB" sz="2400" dirty="0"/>
              <a:t>was ‘appearing better physically’ but that she still needed support to go to the toilet. The team manager advised a member of the team would visit on Monday 26 or Tuesday 27</a:t>
            </a:r>
            <a:r>
              <a:rPr lang="en-GB" sz="2400" baseline="30000" dirty="0"/>
              <a:t> </a:t>
            </a:r>
            <a:r>
              <a:rPr lang="en-GB" sz="2400" dirty="0"/>
              <a:t>January </a:t>
            </a:r>
            <a:r>
              <a:rPr lang="en-GB" sz="2400" dirty="0" smtClean="0"/>
              <a:t>2015.</a:t>
            </a:r>
            <a:endParaRPr lang="en-GB" sz="2400" dirty="0"/>
          </a:p>
          <a:p>
            <a:r>
              <a:rPr lang="en-GB" sz="2400" dirty="0"/>
              <a:t>A district nurse from Pennine Care NHS Foundation Trust telephoned </a:t>
            </a:r>
            <a:r>
              <a:rPr lang="en-GB" sz="2400" dirty="0" smtClean="0"/>
              <a:t>Tony </a:t>
            </a:r>
            <a:r>
              <a:rPr lang="en-GB" sz="2400" dirty="0"/>
              <a:t>and advised that his mother was reluctant to mobilise and had lost confidence. The district nurse suggested </a:t>
            </a:r>
            <a:r>
              <a:rPr lang="en-GB" sz="2400" dirty="0" smtClean="0"/>
              <a:t>Tony contact </a:t>
            </a:r>
            <a:r>
              <a:rPr lang="en-GB" sz="2400" dirty="0"/>
              <a:t>the Falls Team when Mrs </a:t>
            </a:r>
            <a:r>
              <a:rPr lang="en-GB" sz="2400" dirty="0" smtClean="0"/>
              <a:t>Hanson </a:t>
            </a:r>
            <a:r>
              <a:rPr lang="en-GB" sz="2400" dirty="0"/>
              <a:t>returned home. </a:t>
            </a:r>
          </a:p>
          <a:p>
            <a:endParaRPr lang="en-GB" sz="2400" dirty="0" smtClean="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2280498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fontScale="92500" lnSpcReduction="10000"/>
          </a:bodyPr>
          <a:lstStyle/>
          <a:p>
            <a:pPr marL="0" indent="0">
              <a:buNone/>
            </a:pPr>
            <a:r>
              <a:rPr lang="en-GB" sz="2400" b="1" dirty="0" smtClean="0"/>
              <a:t>26</a:t>
            </a:r>
            <a:r>
              <a:rPr lang="en-GB" sz="2400" b="1" baseline="30000" dirty="0" smtClean="0"/>
              <a:t>th</a:t>
            </a:r>
            <a:r>
              <a:rPr lang="en-GB" sz="2400" b="1" dirty="0" smtClean="0"/>
              <a:t> January 2015</a:t>
            </a:r>
          </a:p>
          <a:p>
            <a:r>
              <a:rPr lang="en-GB" sz="2400" dirty="0" smtClean="0"/>
              <a:t>A </a:t>
            </a:r>
            <a:r>
              <a:rPr lang="en-GB" sz="2400" dirty="0"/>
              <a:t>support planner telephoned the care home manager and was informed that Mrs </a:t>
            </a:r>
            <a:r>
              <a:rPr lang="en-GB" sz="2400" dirty="0" smtClean="0"/>
              <a:t>Hanson </a:t>
            </a:r>
            <a:r>
              <a:rPr lang="en-GB" sz="2400" dirty="0"/>
              <a:t>had a massive crisis of confidence due to a number of falls and she would not be going home for the foreseeable future as she was not physically fit and would not cope with her mobility at home. </a:t>
            </a:r>
          </a:p>
          <a:p>
            <a:r>
              <a:rPr lang="en-GB" sz="2400" dirty="0" smtClean="0"/>
              <a:t>Tony </a:t>
            </a:r>
            <a:r>
              <a:rPr lang="en-GB" sz="2400" dirty="0"/>
              <a:t>wanted his mother to remain at the care home until she was fit to go home and an appropriate care package was in place. </a:t>
            </a:r>
          </a:p>
          <a:p>
            <a:r>
              <a:rPr lang="en-GB" sz="2400" dirty="0"/>
              <a:t>The support worker marked the file as no further action leaving the onus on the care home to contact Adult Social Care when Mrs </a:t>
            </a:r>
            <a:r>
              <a:rPr lang="en-GB" sz="2400" dirty="0" smtClean="0"/>
              <a:t>Hanson </a:t>
            </a:r>
            <a:r>
              <a:rPr lang="en-GB" sz="2400" dirty="0"/>
              <a:t>was ready to go home. </a:t>
            </a:r>
            <a:endParaRPr lang="en-GB" sz="2400" dirty="0" smtClean="0"/>
          </a:p>
          <a:p>
            <a:r>
              <a:rPr lang="en-GB" sz="2400" dirty="0"/>
              <a:t>Mrs </a:t>
            </a:r>
            <a:r>
              <a:rPr lang="en-GB" sz="2400" dirty="0" smtClean="0"/>
              <a:t>Hanson’s </a:t>
            </a:r>
            <a:r>
              <a:rPr lang="en-GB" sz="2400" dirty="0"/>
              <a:t>case was still waiting to be allocated to a social worker in Adult Social Care. </a:t>
            </a:r>
          </a:p>
          <a:p>
            <a:endParaRPr lang="en-GB" sz="2400" dirty="0"/>
          </a:p>
          <a:p>
            <a:endParaRPr lang="en-GB" sz="2400" dirty="0" smtClean="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24997557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fontScale="92500" lnSpcReduction="10000"/>
          </a:bodyPr>
          <a:lstStyle/>
          <a:p>
            <a:r>
              <a:rPr lang="en-US" sz="2400" dirty="0"/>
              <a:t>A district nurse was present at the care home delivering urinary tract infection training</a:t>
            </a:r>
            <a:r>
              <a:rPr lang="en-US" sz="2400" dirty="0" smtClean="0"/>
              <a:t>.</a:t>
            </a:r>
            <a:endParaRPr lang="en-US" sz="2400" dirty="0"/>
          </a:p>
          <a:p>
            <a:r>
              <a:rPr lang="en-US" sz="2400" dirty="0"/>
              <a:t>Following the training session the district nurse was approached by a staff member to give advice on </a:t>
            </a:r>
            <a:r>
              <a:rPr lang="en-US" sz="2400" dirty="0" err="1"/>
              <a:t>Mrs</a:t>
            </a:r>
            <a:r>
              <a:rPr lang="en-US" sz="2400" dirty="0"/>
              <a:t> </a:t>
            </a:r>
            <a:r>
              <a:rPr lang="en-US" sz="2400" dirty="0" smtClean="0"/>
              <a:t>Hanson’s </a:t>
            </a:r>
            <a:r>
              <a:rPr lang="en-US" sz="2400" dirty="0"/>
              <a:t>presentation of a urinary tract infection. The district nurse tested </a:t>
            </a:r>
            <a:r>
              <a:rPr lang="en-US" sz="2400" dirty="0" err="1"/>
              <a:t>Mrs</a:t>
            </a:r>
            <a:r>
              <a:rPr lang="en-US" sz="2400" dirty="0"/>
              <a:t> </a:t>
            </a:r>
            <a:r>
              <a:rPr lang="en-US" sz="2400" dirty="0" smtClean="0"/>
              <a:t>Hanson’s </a:t>
            </a:r>
            <a:r>
              <a:rPr lang="en-US" sz="2400" dirty="0"/>
              <a:t>urine and found the sample to have blood within it.  </a:t>
            </a:r>
          </a:p>
          <a:p>
            <a:r>
              <a:rPr lang="en-US" sz="2400" dirty="0"/>
              <a:t>The staff member also requested a further physical examination of </a:t>
            </a:r>
            <a:r>
              <a:rPr lang="en-US" sz="2400" dirty="0" err="1"/>
              <a:t>Mrs</a:t>
            </a:r>
            <a:r>
              <a:rPr lang="en-US" sz="2400" dirty="0"/>
              <a:t> </a:t>
            </a:r>
            <a:r>
              <a:rPr lang="en-US" sz="2400" dirty="0" smtClean="0"/>
              <a:t>Hanson. </a:t>
            </a:r>
            <a:r>
              <a:rPr lang="en-US" sz="2400" dirty="0"/>
              <a:t>The staff member advised the district nurse that </a:t>
            </a:r>
            <a:r>
              <a:rPr lang="en-US" sz="2400" dirty="0" err="1"/>
              <a:t>Mrs</a:t>
            </a:r>
            <a:r>
              <a:rPr lang="en-US" sz="2400" dirty="0"/>
              <a:t> </a:t>
            </a:r>
            <a:r>
              <a:rPr lang="en-US" sz="2400" dirty="0" smtClean="0"/>
              <a:t>Hanson </a:t>
            </a:r>
            <a:r>
              <a:rPr lang="en-US" sz="2400" dirty="0"/>
              <a:t>had refused care home staff to examine her or attend to her personal needs and staff were concerned about a spot that needed checking.  On examination </a:t>
            </a:r>
            <a:r>
              <a:rPr lang="en-US" sz="2400" dirty="0" err="1"/>
              <a:t>Mrs</a:t>
            </a:r>
            <a:r>
              <a:rPr lang="en-US" sz="2400" dirty="0"/>
              <a:t> </a:t>
            </a:r>
            <a:r>
              <a:rPr lang="en-US" sz="2400" dirty="0" smtClean="0"/>
              <a:t>Hanson </a:t>
            </a:r>
            <a:r>
              <a:rPr lang="en-US" sz="2400" dirty="0"/>
              <a:t>was found to have a grade 4 pressure ulcer on her left buttock. </a:t>
            </a:r>
          </a:p>
          <a:p>
            <a:r>
              <a:rPr lang="en-US" sz="2400" dirty="0"/>
              <a:t>The district nurse requested staff to call an ambulance using 999. </a:t>
            </a:r>
          </a:p>
          <a:p>
            <a:endParaRPr lang="en-GB" sz="2400" dirty="0"/>
          </a:p>
          <a:p>
            <a:endParaRPr lang="en-GB" sz="2400" dirty="0" smtClean="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2560682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Briefing</a:t>
            </a:r>
            <a:endParaRPr lang="en-GB" b="1" dirty="0">
              <a:solidFill>
                <a:srgbClr val="00B0F0"/>
              </a:solidFill>
            </a:endParaRPr>
          </a:p>
        </p:txBody>
      </p:sp>
      <p:sp>
        <p:nvSpPr>
          <p:cNvPr id="3" name="Content Placeholder 2"/>
          <p:cNvSpPr>
            <a:spLocks noGrp="1"/>
          </p:cNvSpPr>
          <p:nvPr>
            <p:ph idx="1"/>
          </p:nvPr>
        </p:nvSpPr>
        <p:spPr/>
        <p:txBody>
          <a:bodyPr/>
          <a:lstStyle/>
          <a:p>
            <a:r>
              <a:rPr lang="en-GB" dirty="0" smtClean="0">
                <a:latin typeface="Arial" panose="020B0604020202020204" pitchFamily="34" charset="0"/>
                <a:cs typeface="Arial" panose="020B0604020202020204" pitchFamily="34" charset="0"/>
              </a:rPr>
              <a:t>Introduction</a:t>
            </a:r>
          </a:p>
          <a:p>
            <a:r>
              <a:rPr lang="en-GB" dirty="0" smtClean="0">
                <a:latin typeface="Arial" panose="020B0604020202020204" pitchFamily="34" charset="0"/>
                <a:cs typeface="Arial" panose="020B0604020202020204" pitchFamily="34" charset="0"/>
              </a:rPr>
              <a:t>Safeguarding Adult Review process</a:t>
            </a:r>
          </a:p>
          <a:p>
            <a:r>
              <a:rPr lang="en-GB" dirty="0" smtClean="0">
                <a:latin typeface="Arial" panose="020B0604020202020204" pitchFamily="34" charset="0"/>
                <a:cs typeface="Arial" panose="020B0604020202020204" pitchFamily="34" charset="0"/>
              </a:rPr>
              <a:t>Case overview</a:t>
            </a:r>
          </a:p>
          <a:p>
            <a:r>
              <a:rPr lang="en-GB" dirty="0" smtClean="0">
                <a:latin typeface="Arial" panose="020B0604020202020204" pitchFamily="34" charset="0"/>
                <a:cs typeface="Arial" panose="020B0604020202020204" pitchFamily="34" charset="0"/>
              </a:rPr>
              <a:t>Learning</a:t>
            </a:r>
          </a:p>
          <a:p>
            <a:r>
              <a:rPr lang="en-GB" dirty="0" smtClean="0">
                <a:latin typeface="Arial" panose="020B0604020202020204" pitchFamily="34" charset="0"/>
                <a:cs typeface="Arial" panose="020B0604020202020204" pitchFamily="34" charset="0"/>
              </a:rPr>
              <a:t>Three things……</a:t>
            </a:r>
          </a:p>
          <a:p>
            <a:r>
              <a:rPr lang="en-GB" dirty="0" smtClean="0">
                <a:latin typeface="Arial" panose="020B0604020202020204" pitchFamily="34" charset="0"/>
                <a:cs typeface="Arial" panose="020B0604020202020204" pitchFamily="34" charset="0"/>
              </a:rPr>
              <a:t>Q&amp;A</a:t>
            </a:r>
          </a:p>
          <a:p>
            <a:endParaRPr lang="en-GB" dirty="0" smtClean="0"/>
          </a:p>
          <a:p>
            <a:endParaRPr lang="en-GB" dirty="0"/>
          </a:p>
        </p:txBody>
      </p:sp>
    </p:spTree>
    <p:extLst>
      <p:ext uri="{BB962C8B-B14F-4D97-AF65-F5344CB8AC3E}">
        <p14:creationId xmlns:p14="http://schemas.microsoft.com/office/powerpoint/2010/main" val="20060556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B0F0"/>
                </a:solidFill>
              </a:rPr>
              <a:t>Case Overview - Timeline</a:t>
            </a:r>
          </a:p>
        </p:txBody>
      </p:sp>
      <p:sp>
        <p:nvSpPr>
          <p:cNvPr id="3" name="Content Placeholder 2"/>
          <p:cNvSpPr>
            <a:spLocks noGrp="1"/>
          </p:cNvSpPr>
          <p:nvPr>
            <p:ph idx="1"/>
          </p:nvPr>
        </p:nvSpPr>
        <p:spPr/>
        <p:txBody>
          <a:bodyPr>
            <a:normAutofit/>
          </a:bodyPr>
          <a:lstStyle/>
          <a:p>
            <a:r>
              <a:rPr lang="en-US" sz="2400" dirty="0"/>
              <a:t>The ambulance crew raised an adult safeguarding concern. </a:t>
            </a:r>
            <a:endParaRPr lang="en-US" sz="2400" dirty="0" smtClean="0"/>
          </a:p>
          <a:p>
            <a:r>
              <a:rPr lang="en-GB" sz="2400" dirty="0"/>
              <a:t>Mrs </a:t>
            </a:r>
            <a:r>
              <a:rPr lang="en-GB" sz="2400" dirty="0" smtClean="0"/>
              <a:t>Hanson </a:t>
            </a:r>
            <a:r>
              <a:rPr lang="en-GB" sz="2400" dirty="0"/>
              <a:t>arrived at hospital where it was apparent she was very ill. </a:t>
            </a:r>
            <a:r>
              <a:rPr lang="en-GB" sz="2400" dirty="0" smtClean="0"/>
              <a:t>Tony </a:t>
            </a:r>
            <a:r>
              <a:rPr lang="en-GB" sz="2400" dirty="0"/>
              <a:t>and the medical staff agreed that a ‘do not attempt resuscitation’ approach was in Mrs </a:t>
            </a:r>
            <a:r>
              <a:rPr lang="en-GB" sz="2400" dirty="0" smtClean="0"/>
              <a:t>Hanson’s </a:t>
            </a:r>
            <a:r>
              <a:rPr lang="en-GB" sz="2400" dirty="0"/>
              <a:t>best interest. </a:t>
            </a:r>
            <a:endParaRPr lang="en-GB" sz="2400" dirty="0" smtClean="0"/>
          </a:p>
          <a:p>
            <a:pPr marL="0" indent="0">
              <a:buNone/>
            </a:pPr>
            <a:endParaRPr lang="en-GB" sz="2400" dirty="0"/>
          </a:p>
          <a:p>
            <a:pPr marL="0" indent="0">
              <a:buNone/>
            </a:pPr>
            <a:endParaRPr lang="en-GB" sz="2400" dirty="0" smtClean="0"/>
          </a:p>
          <a:p>
            <a:pPr marL="0" indent="0">
              <a:buNone/>
            </a:pPr>
            <a:r>
              <a:rPr lang="en-GB" sz="2400" b="1" dirty="0" smtClean="0"/>
              <a:t>27</a:t>
            </a:r>
            <a:r>
              <a:rPr lang="en-GB" sz="2400" b="1" baseline="30000" dirty="0" smtClean="0"/>
              <a:t>th</a:t>
            </a:r>
            <a:r>
              <a:rPr lang="en-GB" sz="2400" b="1" dirty="0" smtClean="0"/>
              <a:t> January 2015</a:t>
            </a:r>
            <a:endParaRPr lang="en-GB" sz="2400" b="1" dirty="0"/>
          </a:p>
          <a:p>
            <a:r>
              <a:rPr lang="en-GB" sz="2400" dirty="0" smtClean="0"/>
              <a:t> </a:t>
            </a:r>
            <a:r>
              <a:rPr lang="en-US" sz="2400" dirty="0" err="1"/>
              <a:t>Mrs</a:t>
            </a:r>
            <a:r>
              <a:rPr lang="en-US" sz="2400" dirty="0"/>
              <a:t> </a:t>
            </a:r>
            <a:r>
              <a:rPr lang="en-US" sz="2400" dirty="0" smtClean="0"/>
              <a:t>Hanson </a:t>
            </a:r>
            <a:r>
              <a:rPr lang="en-US" sz="2400" dirty="0"/>
              <a:t>died in </a:t>
            </a:r>
            <a:r>
              <a:rPr lang="en-US" sz="2400" dirty="0" smtClean="0"/>
              <a:t>hospital at 04.25.</a:t>
            </a:r>
            <a:endParaRPr lang="en-GB" sz="2400" dirty="0"/>
          </a:p>
          <a:p>
            <a:endParaRPr lang="en-GB" sz="2400" dirty="0"/>
          </a:p>
          <a:p>
            <a:endParaRPr lang="en-GB" sz="2400" dirty="0" smtClean="0"/>
          </a:p>
          <a:p>
            <a:endParaRPr lang="en-GB" sz="2400" dirty="0"/>
          </a:p>
          <a:p>
            <a:endParaRPr lang="en-GB" sz="2400" dirty="0">
              <a:solidFill>
                <a:srgbClr val="FF0000"/>
              </a:solidFill>
            </a:endParaRPr>
          </a:p>
        </p:txBody>
      </p:sp>
    </p:spTree>
    <p:extLst>
      <p:ext uri="{BB962C8B-B14F-4D97-AF65-F5344CB8AC3E}">
        <p14:creationId xmlns:p14="http://schemas.microsoft.com/office/powerpoint/2010/main" val="39632681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Learning Process </a:t>
            </a:r>
            <a:endParaRPr lang="en-GB" b="1" dirty="0">
              <a:solidFill>
                <a:srgbClr val="00B0F0"/>
              </a:solidFill>
            </a:endParaRPr>
          </a:p>
        </p:txBody>
      </p:sp>
      <p:sp>
        <p:nvSpPr>
          <p:cNvPr id="3" name="Content Placeholder 2"/>
          <p:cNvSpPr>
            <a:spLocks noGrp="1"/>
          </p:cNvSpPr>
          <p:nvPr>
            <p:ph idx="1"/>
          </p:nvPr>
        </p:nvSpPr>
        <p:spPr>
          <a:xfrm>
            <a:off x="467544" y="1268760"/>
            <a:ext cx="8229600" cy="4525963"/>
          </a:xfrm>
        </p:spPr>
        <p:txBody>
          <a:bodyPr>
            <a:noAutofit/>
          </a:bodyPr>
          <a:lstStyle/>
          <a:p>
            <a:r>
              <a:rPr lang="en-US" sz="2400" dirty="0">
                <a:latin typeface="Arial" panose="020B0604020202020204" pitchFamily="34" charset="0"/>
                <a:cs typeface="Arial" panose="020B0604020202020204" pitchFamily="34" charset="0"/>
              </a:rPr>
              <a:t>Event date &amp; time</a:t>
            </a:r>
            <a:r>
              <a:rPr lang="en-US" sz="2400" dirty="0" smtClean="0">
                <a:latin typeface="Arial" panose="020B0604020202020204" pitchFamily="34" charset="0"/>
                <a:cs typeface="Arial" panose="020B0604020202020204" pitchFamily="34" charset="0"/>
              </a:rPr>
              <a:t>;</a:t>
            </a:r>
          </a:p>
          <a:p>
            <a:r>
              <a:rPr lang="en-US" sz="2400" dirty="0" smtClean="0">
                <a:latin typeface="Arial" panose="020B0604020202020204" pitchFamily="34" charset="0"/>
                <a:cs typeface="Arial" panose="020B0604020202020204" pitchFamily="34" charset="0"/>
              </a:rPr>
              <a:t>Event </a:t>
            </a:r>
            <a:r>
              <a:rPr lang="en-US" sz="2400" dirty="0">
                <a:latin typeface="Arial" panose="020B0604020202020204" pitchFamily="34" charset="0"/>
                <a:cs typeface="Arial" panose="020B0604020202020204" pitchFamily="34" charset="0"/>
              </a:rPr>
              <a:t>i.e. what actually happened? </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Policy/Protocol/Practice </a:t>
            </a:r>
            <a:r>
              <a:rPr lang="en-US" sz="2400" dirty="0">
                <a:latin typeface="Arial" panose="020B0604020202020204" pitchFamily="34" charset="0"/>
                <a:cs typeface="Arial" panose="020B0604020202020204" pitchFamily="34" charset="0"/>
              </a:rPr>
              <a:t>Standard/Compliance i.e. what should have happened (including by whom); </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Relevant </a:t>
            </a:r>
            <a:r>
              <a:rPr lang="en-US" sz="2400" dirty="0">
                <a:latin typeface="Arial" panose="020B0604020202020204" pitchFamily="34" charset="0"/>
                <a:cs typeface="Arial" panose="020B0604020202020204" pitchFamily="34" charset="0"/>
              </a:rPr>
              <a:t>supplementary information</a:t>
            </a:r>
            <a:r>
              <a:rPr lang="en-US" sz="2400" dirty="0" smtClean="0">
                <a:latin typeface="Arial" panose="020B0604020202020204" pitchFamily="34" charset="0"/>
                <a:cs typeface="Arial" panose="020B0604020202020204" pitchFamily="34" charset="0"/>
              </a:rPr>
              <a:t>;</a:t>
            </a:r>
          </a:p>
          <a:p>
            <a:r>
              <a:rPr lang="en-US" sz="2400" dirty="0" smtClean="0">
                <a:latin typeface="Arial" panose="020B0604020202020204" pitchFamily="34" charset="0"/>
                <a:cs typeface="Arial" panose="020B0604020202020204" pitchFamily="34" charset="0"/>
              </a:rPr>
              <a:t>Missing </a:t>
            </a:r>
            <a:r>
              <a:rPr lang="en-US" sz="2400" dirty="0">
                <a:latin typeface="Arial" panose="020B0604020202020204" pitchFamily="34" charset="0"/>
                <a:cs typeface="Arial" panose="020B0604020202020204" pitchFamily="34" charset="0"/>
              </a:rPr>
              <a:t>information &amp; gaps, omissions &amp; breaches; </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Notable </a:t>
            </a:r>
            <a:r>
              <a:rPr lang="en-US" sz="2400" dirty="0">
                <a:latin typeface="Arial" panose="020B0604020202020204" pitchFamily="34" charset="0"/>
                <a:cs typeface="Arial" panose="020B0604020202020204" pitchFamily="34" charset="0"/>
              </a:rPr>
              <a:t>good practice; </a:t>
            </a: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Contextual </a:t>
            </a:r>
            <a:r>
              <a:rPr lang="en-US" sz="2400" dirty="0">
                <a:latin typeface="Arial" panose="020B0604020202020204" pitchFamily="34" charset="0"/>
                <a:cs typeface="Arial" panose="020B0604020202020204" pitchFamily="34" charset="0"/>
              </a:rPr>
              <a:t>information &amp; contributing factors to the above.</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12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Learning event</a:t>
            </a:r>
            <a:endParaRPr lang="en-GB" b="1" dirty="0">
              <a:solidFill>
                <a:srgbClr val="00B0F0"/>
              </a:solidFill>
            </a:endParaRP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What worked well in this case and why?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a:t>
            </a:r>
            <a:r>
              <a:rPr lang="en-US" dirty="0">
                <a:latin typeface="Arial" panose="020B0604020202020204" pitchFamily="34" charset="0"/>
                <a:cs typeface="Arial" panose="020B0604020202020204" pitchFamily="34" charset="0"/>
              </a:rPr>
              <a:t>did you/your agency do that you/your agency should have/not have </a:t>
            </a:r>
            <a:r>
              <a:rPr lang="en-US" dirty="0" smtClean="0">
                <a:latin typeface="Arial" panose="020B0604020202020204" pitchFamily="34" charset="0"/>
                <a:cs typeface="Arial" panose="020B0604020202020204" pitchFamily="34" charset="0"/>
              </a:rPr>
              <a:t>done? Why</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a:t>
            </a:r>
            <a:r>
              <a:rPr lang="en-US" dirty="0">
                <a:latin typeface="Arial" panose="020B0604020202020204" pitchFamily="34" charset="0"/>
                <a:cs typeface="Arial" panose="020B0604020202020204" pitchFamily="34" charset="0"/>
              </a:rPr>
              <a:t>could have been done better?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a:t>
            </a:r>
            <a:r>
              <a:rPr lang="en-US" dirty="0">
                <a:latin typeface="Arial" panose="020B0604020202020204" pitchFamily="34" charset="0"/>
                <a:cs typeface="Arial" panose="020B0604020202020204" pitchFamily="34" charset="0"/>
              </a:rPr>
              <a:t>needs to change?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73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Lessons Learned</a:t>
            </a:r>
            <a:endParaRPr lang="en-GB" b="1" dirty="0">
              <a:solidFill>
                <a:srgbClr val="00B0F0"/>
              </a:solidFill>
            </a:endParaRPr>
          </a:p>
        </p:txBody>
      </p:sp>
      <p:sp>
        <p:nvSpPr>
          <p:cNvPr id="3" name="Content Placeholder 2"/>
          <p:cNvSpPr>
            <a:spLocks noGrp="1"/>
          </p:cNvSpPr>
          <p:nvPr>
            <p:ph idx="1"/>
          </p:nvPr>
        </p:nvSpPr>
        <p:spPr>
          <a:xfrm>
            <a:off x="467544" y="1412776"/>
            <a:ext cx="8229600" cy="4525963"/>
          </a:xfrm>
        </p:spPr>
        <p:txBody>
          <a:bodyPr>
            <a:normAutofit fontScale="40000" lnSpcReduction="20000"/>
          </a:bodyPr>
          <a:lstStyle/>
          <a:p>
            <a:pPr marL="0" lvl="2" indent="0">
              <a:buNone/>
            </a:pPr>
            <a:r>
              <a:rPr lang="en-GB" sz="5000" dirty="0"/>
              <a:t>The panel’s lessons, which are reflected in its and the agencies recommendations, fall into five areas.  </a:t>
            </a:r>
          </a:p>
          <a:p>
            <a:pPr marL="0" indent="0">
              <a:buNone/>
            </a:pPr>
            <a:r>
              <a:rPr lang="en-GB" sz="5000" dirty="0"/>
              <a:t> </a:t>
            </a:r>
          </a:p>
          <a:p>
            <a:r>
              <a:rPr lang="en-GB" sz="5000" dirty="0"/>
              <a:t>The first is centred on the care home and its inability to provide a safe, dignified and caring environment for Mrs </a:t>
            </a:r>
            <a:r>
              <a:rPr lang="en-GB" sz="5000" dirty="0" smtClean="0"/>
              <a:t>Hanson </a:t>
            </a:r>
            <a:r>
              <a:rPr lang="en-GB" sz="5000" dirty="0"/>
              <a:t>and </a:t>
            </a:r>
            <a:r>
              <a:rPr lang="en-GB" sz="5000" dirty="0" smtClean="0"/>
              <a:t>its </a:t>
            </a:r>
            <a:r>
              <a:rPr lang="en-GB" sz="5000" dirty="0"/>
              <a:t>record keeping. </a:t>
            </a:r>
          </a:p>
          <a:p>
            <a:r>
              <a:rPr lang="en-GB" sz="5000" dirty="0">
                <a:solidFill>
                  <a:srgbClr val="0070C0"/>
                </a:solidFill>
              </a:rPr>
              <a:t>The second reflects the need for commissioners to ensure that all care home places it commissions provide a safe, dignified and caring environment with good record keeping</a:t>
            </a:r>
            <a:r>
              <a:rPr lang="en-GB" sz="5000" dirty="0" smtClean="0">
                <a:solidFill>
                  <a:srgbClr val="0070C0"/>
                </a:solidFill>
              </a:rPr>
              <a:t>.</a:t>
            </a:r>
            <a:endParaRPr lang="en-GB" sz="5000" dirty="0">
              <a:solidFill>
                <a:srgbClr val="0070C0"/>
              </a:solidFill>
            </a:endParaRPr>
          </a:p>
          <a:p>
            <a:r>
              <a:rPr lang="en-GB" sz="5000" dirty="0"/>
              <a:t>The third is for Rochdale Safeguarding Adult Board to ensure it can identify potential safeguarding adult review cases in a timely manner and submit them for screening. </a:t>
            </a:r>
          </a:p>
          <a:p>
            <a:r>
              <a:rPr lang="en-GB" sz="5000" dirty="0">
                <a:solidFill>
                  <a:srgbClr val="0070C0"/>
                </a:solidFill>
              </a:rPr>
              <a:t>The fourth is for Rochdale Adult Social Care’s: allocation, record keeping, case closure and oversight</a:t>
            </a:r>
            <a:r>
              <a:rPr lang="en-GB" sz="5000" dirty="0" smtClean="0">
                <a:solidFill>
                  <a:srgbClr val="0070C0"/>
                </a:solidFill>
              </a:rPr>
              <a:t>.</a:t>
            </a:r>
            <a:endParaRPr lang="en-GB" sz="5000" dirty="0">
              <a:solidFill>
                <a:srgbClr val="0070C0"/>
              </a:solidFill>
            </a:endParaRPr>
          </a:p>
          <a:p>
            <a:r>
              <a:rPr lang="en-GB" sz="5000" dirty="0"/>
              <a:t>The fifth is for general practice and the lack of a physical examination and poor record keeping.</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1210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467544" y="1556792"/>
            <a:ext cx="8229600" cy="4929411"/>
          </a:xfrm>
        </p:spPr>
        <p:txBody>
          <a:bodyPr>
            <a:noAutofit/>
          </a:bodyPr>
          <a:lstStyle/>
          <a:p>
            <a:pPr lvl="0">
              <a:spcBef>
                <a:spcPts val="0"/>
              </a:spcBef>
            </a:pPr>
            <a:r>
              <a:rPr lang="en-GB" sz="2200" dirty="0" smtClean="0"/>
              <a:t>That </a:t>
            </a:r>
            <a:r>
              <a:rPr lang="en-GB" sz="2200" dirty="0"/>
              <a:t>Rochdale Adult Social Care provides a written report on how commissioners quality assure care provision and what actions are taken   to enable a safe level of care that is relevant to an individual needs.</a:t>
            </a:r>
          </a:p>
          <a:p>
            <a:pPr>
              <a:spcBef>
                <a:spcPts val="0"/>
              </a:spcBef>
            </a:pPr>
            <a:endParaRPr lang="en-GB" sz="2200" dirty="0"/>
          </a:p>
          <a:p>
            <a:pPr lvl="0">
              <a:spcBef>
                <a:spcPts val="0"/>
              </a:spcBef>
            </a:pPr>
            <a:r>
              <a:rPr lang="en-GB" sz="2200" dirty="0"/>
              <a:t>That the commissioners of care home places in Rochdale provide a written report to Rochdale Safeguarding Adult Board on the action it has taken to ensure the care home has taken effective remedial action that enables staff to identify developing pressure ulcers, provide appropriate preventative measures and have effective techniques for dealing with residents who are resistant to intimate care routines or positional change. </a:t>
            </a:r>
          </a:p>
          <a:p>
            <a:endParaRPr lang="en-US" sz="2400" dirty="0" smtClean="0"/>
          </a:p>
        </p:txBody>
      </p:sp>
    </p:spTree>
    <p:extLst>
      <p:ext uri="{BB962C8B-B14F-4D97-AF65-F5344CB8AC3E}">
        <p14:creationId xmlns:p14="http://schemas.microsoft.com/office/powerpoint/2010/main" val="399416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457200" y="1196752"/>
            <a:ext cx="8229600" cy="4929411"/>
          </a:xfrm>
        </p:spPr>
        <p:txBody>
          <a:bodyPr>
            <a:noAutofit/>
          </a:bodyPr>
          <a:lstStyle/>
          <a:p>
            <a:pPr lvl="0">
              <a:spcBef>
                <a:spcPts val="0"/>
              </a:spcBef>
            </a:pPr>
            <a:r>
              <a:rPr lang="en-GB" sz="2000" dirty="0" smtClean="0"/>
              <a:t>That </a:t>
            </a:r>
            <a:r>
              <a:rPr lang="en-GB" sz="2000" dirty="0"/>
              <a:t>the commissioners of care home paces provide a written response to  Rochdale Safeguarding Adult Board on what is being done to ensure record keeping in care homes is fit for purpose in that a resident’s stay, including their qualitative experience, is accurately and fully recorded in the residents’ care plans.  </a:t>
            </a:r>
          </a:p>
          <a:p>
            <a:pPr marL="0" indent="0">
              <a:spcBef>
                <a:spcPts val="0"/>
              </a:spcBef>
              <a:buNone/>
            </a:pPr>
            <a:endParaRPr lang="en-GB" sz="2000" dirty="0"/>
          </a:p>
          <a:p>
            <a:pPr lvl="0">
              <a:spcBef>
                <a:spcPts val="0"/>
              </a:spcBef>
            </a:pPr>
            <a:r>
              <a:rPr lang="en-GB" sz="2000" dirty="0"/>
              <a:t>That Rochdale Safeguarding Adult Board satisfies itself that there is an effective process in place for identifying cases that have potential to be safeguarding adult reviews, including those where the coroner has issued a Regulation 28 Notice, and for forwarding such cases to the safeguarding adult review screening panel. </a:t>
            </a:r>
          </a:p>
          <a:p>
            <a:pPr marL="0" indent="0">
              <a:spcBef>
                <a:spcPts val="0"/>
              </a:spcBef>
              <a:buNone/>
            </a:pPr>
            <a:r>
              <a:rPr lang="en-GB" sz="2000" dirty="0"/>
              <a:t> </a:t>
            </a:r>
          </a:p>
          <a:p>
            <a:pPr lvl="0">
              <a:spcBef>
                <a:spcPts val="0"/>
              </a:spcBef>
            </a:pPr>
            <a:r>
              <a:rPr lang="en-GB" sz="2000" dirty="0"/>
              <a:t>That Rochdale Adult Care Services reports in writing to Rochdale Safeguarding Adult Boards the arrangements in place for recognising and responding to changing circumstances which impacts of risk assessments for people it is providing services to.</a:t>
            </a:r>
          </a:p>
          <a:p>
            <a:endParaRPr lang="en-US" sz="2400" dirty="0" smtClean="0"/>
          </a:p>
        </p:txBody>
      </p:sp>
    </p:spTree>
    <p:extLst>
      <p:ext uri="{BB962C8B-B14F-4D97-AF65-F5344CB8AC3E}">
        <p14:creationId xmlns:p14="http://schemas.microsoft.com/office/powerpoint/2010/main" val="274759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Three things…….</a:t>
            </a:r>
            <a:endParaRPr lang="en-GB" b="1" dirty="0">
              <a:solidFill>
                <a:srgbClr val="00B0F0"/>
              </a:solidFill>
            </a:endParaRPr>
          </a:p>
        </p:txBody>
      </p:sp>
      <p:sp>
        <p:nvSpPr>
          <p:cNvPr id="3" name="Content Placeholder 2"/>
          <p:cNvSpPr>
            <a:spLocks noGrp="1"/>
          </p:cNvSpPr>
          <p:nvPr>
            <p:ph idx="1"/>
          </p:nvPr>
        </p:nvSpPr>
        <p:spPr>
          <a:xfrm>
            <a:off x="457200" y="1340768"/>
            <a:ext cx="8229600" cy="4785395"/>
          </a:xfrm>
        </p:spPr>
        <p:txBody>
          <a:bodyPr>
            <a:normAutofit lnSpcReduction="10000"/>
          </a:bodyPr>
          <a:lstStyle/>
          <a:p>
            <a:r>
              <a:rPr lang="en-GB" dirty="0">
                <a:latin typeface="Arial" panose="020B0604020202020204" pitchFamily="34" charset="0"/>
                <a:cs typeface="Arial" panose="020B0604020202020204" pitchFamily="34" charset="0"/>
              </a:rPr>
              <a:t>Critical thinking </a:t>
            </a:r>
            <a:r>
              <a:rPr lang="en-GB" dirty="0" smtClean="0">
                <a:latin typeface="Arial" panose="020B0604020202020204" pitchFamily="34" charset="0"/>
                <a:cs typeface="Arial" panose="020B0604020202020204" pitchFamily="34" charset="0"/>
              </a:rPr>
              <a:t>skills</a:t>
            </a:r>
          </a:p>
          <a:p>
            <a:r>
              <a:rPr lang="en-GB" dirty="0" smtClean="0">
                <a:latin typeface="Arial" panose="020B0604020202020204" pitchFamily="34" charset="0"/>
                <a:cs typeface="Arial" panose="020B0604020202020204" pitchFamily="34" charset="0"/>
              </a:rPr>
              <a:t>Recording</a:t>
            </a:r>
          </a:p>
          <a:p>
            <a:pPr lvl="1">
              <a:defRPr/>
            </a:pPr>
            <a:r>
              <a:rPr lang="en-GB" dirty="0">
                <a:latin typeface="Arial" panose="020B0604020202020204" pitchFamily="34" charset="0"/>
                <a:cs typeface="Arial" panose="020B0604020202020204" pitchFamily="34" charset="0"/>
              </a:rPr>
              <a:t>What information is most important </a:t>
            </a:r>
          </a:p>
          <a:p>
            <a:pPr lvl="1">
              <a:defRPr/>
            </a:pPr>
            <a:r>
              <a:rPr lang="en-GB" dirty="0">
                <a:latin typeface="Arial" panose="020B0604020202020204" pitchFamily="34" charset="0"/>
                <a:cs typeface="Arial" panose="020B0604020202020204" pitchFamily="34" charset="0"/>
              </a:rPr>
              <a:t>What might be left out </a:t>
            </a:r>
          </a:p>
          <a:p>
            <a:pPr lvl="1">
              <a:defRPr/>
            </a:pPr>
            <a:r>
              <a:rPr lang="en-GB" dirty="0">
                <a:latin typeface="Arial" panose="020B0604020202020204" pitchFamily="34" charset="0"/>
                <a:cs typeface="Arial" panose="020B0604020202020204" pitchFamily="34" charset="0"/>
              </a:rPr>
              <a:t>What do I think </a:t>
            </a:r>
          </a:p>
          <a:p>
            <a:pPr lvl="1">
              <a:defRPr/>
            </a:pPr>
            <a:r>
              <a:rPr lang="en-GB" dirty="0">
                <a:latin typeface="Arial" panose="020B0604020202020204" pitchFamily="34" charset="0"/>
                <a:cs typeface="Arial" panose="020B0604020202020204" pitchFamily="34" charset="0"/>
              </a:rPr>
              <a:t>How did I arrive at what I think </a:t>
            </a:r>
          </a:p>
          <a:p>
            <a:pPr lvl="1">
              <a:defRPr/>
            </a:pPr>
            <a:r>
              <a:rPr lang="en-GB" dirty="0">
                <a:latin typeface="Arial" panose="020B0604020202020204" pitchFamily="34" charset="0"/>
                <a:cs typeface="Arial" panose="020B0604020202020204" pitchFamily="34" charset="0"/>
              </a:rPr>
              <a:t>What are my assumptions – are they valid </a:t>
            </a:r>
          </a:p>
          <a:p>
            <a:pPr lvl="1">
              <a:defRPr/>
            </a:pPr>
            <a:r>
              <a:rPr lang="en-GB" dirty="0">
                <a:latin typeface="Arial" panose="020B0604020202020204" pitchFamily="34" charset="0"/>
                <a:cs typeface="Arial" panose="020B0604020202020204" pitchFamily="34" charset="0"/>
              </a:rPr>
              <a:t>What do I not yet understand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How can my agency help?</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33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Six Honest Men</a:t>
            </a:r>
            <a:endParaRPr lang="en-GB" b="1" dirty="0">
              <a:solidFill>
                <a:srgbClr val="00B0F0"/>
              </a:solidFill>
            </a:endParaRPr>
          </a:p>
        </p:txBody>
      </p:sp>
      <p:sp>
        <p:nvSpPr>
          <p:cNvPr id="3" name="Content Placeholder 2"/>
          <p:cNvSpPr>
            <a:spLocks noGrp="1"/>
          </p:cNvSpPr>
          <p:nvPr>
            <p:ph idx="1"/>
          </p:nvPr>
        </p:nvSpPr>
        <p:spPr/>
        <p:txBody>
          <a:bodyPr/>
          <a:lstStyle/>
          <a:p>
            <a:pPr marL="0" indent="0" algn="just">
              <a:buFont typeface="Wingdings" pitchFamily="2" charset="2"/>
              <a:buNone/>
              <a:defRPr/>
            </a:pPr>
            <a:r>
              <a:rPr lang="en-GB" dirty="0"/>
              <a:t>I knew six honest serving men,</a:t>
            </a:r>
          </a:p>
          <a:p>
            <a:pPr marL="0" indent="0" algn="just">
              <a:buFont typeface="Wingdings" pitchFamily="2" charset="2"/>
              <a:buNone/>
              <a:defRPr/>
            </a:pPr>
            <a:r>
              <a:rPr lang="en-GB" dirty="0"/>
              <a:t>They taught me all I knew;</a:t>
            </a:r>
          </a:p>
          <a:p>
            <a:pPr marL="0" indent="0" algn="just">
              <a:buFont typeface="Wingdings" pitchFamily="2" charset="2"/>
              <a:buNone/>
              <a:defRPr/>
            </a:pPr>
            <a:r>
              <a:rPr lang="en-GB" dirty="0"/>
              <a:t>Their names are what and why and when, </a:t>
            </a:r>
          </a:p>
          <a:p>
            <a:pPr marL="0" indent="0" algn="just">
              <a:buFont typeface="Wingdings" pitchFamily="2" charset="2"/>
              <a:buNone/>
              <a:defRPr/>
            </a:pPr>
            <a:r>
              <a:rPr lang="en-GB" dirty="0"/>
              <a:t>And where and how and who. </a:t>
            </a:r>
          </a:p>
          <a:p>
            <a:pPr marL="0" indent="0">
              <a:buNone/>
            </a:pPr>
            <a:endParaRPr lang="en-GB" dirty="0"/>
          </a:p>
        </p:txBody>
      </p:sp>
    </p:spTree>
    <p:extLst>
      <p:ext uri="{BB962C8B-B14F-4D97-AF65-F5344CB8AC3E}">
        <p14:creationId xmlns:p14="http://schemas.microsoft.com/office/powerpoint/2010/main" val="1068869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00B0F0"/>
                </a:solidFill>
              </a:rPr>
              <a:t>Introduction</a:t>
            </a:r>
            <a:r>
              <a:rPr lang="en-GB" dirty="0" smtClean="0"/>
              <a:t> </a:t>
            </a:r>
            <a:endParaRPr lang="en-GB" dirty="0"/>
          </a:p>
        </p:txBody>
      </p:sp>
      <p:sp>
        <p:nvSpPr>
          <p:cNvPr id="6" name="Content Placeholder 5"/>
          <p:cNvSpPr>
            <a:spLocks noGrp="1"/>
          </p:cNvSpPr>
          <p:nvPr>
            <p:ph sz="half" idx="2"/>
          </p:nvPr>
        </p:nvSpPr>
        <p:spPr>
          <a:xfrm>
            <a:off x="467544" y="1340768"/>
            <a:ext cx="8352928" cy="4525963"/>
          </a:xfrm>
        </p:spPr>
        <p:txBody>
          <a:bodyPr>
            <a:normAutofit fontScale="85000" lnSpcReduction="20000"/>
          </a:bodyPr>
          <a:lstStyle/>
          <a:p>
            <a:pPr marL="0" indent="0">
              <a:buNone/>
            </a:pPr>
            <a:r>
              <a:rPr lang="en-GB" dirty="0">
                <a:latin typeface="Arial" panose="020B0604020202020204" pitchFamily="34" charset="0"/>
                <a:cs typeface="Arial" panose="020B0604020202020204" pitchFamily="34" charset="0"/>
              </a:rPr>
              <a:t>This Safeguarding Adult </a:t>
            </a:r>
            <a:r>
              <a:rPr lang="en-GB" dirty="0" smtClean="0">
                <a:latin typeface="Arial" panose="020B0604020202020204" pitchFamily="34" charset="0"/>
                <a:cs typeface="Arial" panose="020B0604020202020204" pitchFamily="34" charset="0"/>
              </a:rPr>
              <a:t>Review </a:t>
            </a:r>
            <a:r>
              <a:rPr lang="en-GB" dirty="0">
                <a:latin typeface="Arial" panose="020B0604020202020204" pitchFamily="34" charset="0"/>
                <a:cs typeface="Arial" panose="020B0604020202020204" pitchFamily="34" charset="0"/>
              </a:rPr>
              <a:t>is about Mrs </a:t>
            </a:r>
            <a:r>
              <a:rPr lang="en-GB" dirty="0" smtClean="0">
                <a:latin typeface="Arial" panose="020B0604020202020204" pitchFamily="34" charset="0"/>
                <a:cs typeface="Arial" panose="020B0604020202020204" pitchFamily="34" charset="0"/>
              </a:rPr>
              <a:t>Hanson who until </a:t>
            </a:r>
            <a:r>
              <a:rPr lang="en-GB" dirty="0">
                <a:latin typeface="Arial" panose="020B0604020202020204" pitchFamily="34" charset="0"/>
                <a:cs typeface="Arial" panose="020B0604020202020204" pitchFamily="34" charset="0"/>
              </a:rPr>
              <a:t>January 2015 was living with her husband in unsupported accommodation owned by a housing association.  </a:t>
            </a:r>
            <a:endParaRPr lang="en-GB" dirty="0" smtClean="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Mrs Hanson </a:t>
            </a:r>
            <a:r>
              <a:rPr lang="en-GB" dirty="0">
                <a:latin typeface="Arial" panose="020B0604020202020204" pitchFamily="34" charset="0"/>
                <a:cs typeface="Arial" panose="020B0604020202020204" pitchFamily="34" charset="0"/>
              </a:rPr>
              <a:t>was born brought up and educated in Rochdale. She was one of four siblings. </a:t>
            </a:r>
            <a:r>
              <a:rPr lang="en-GB" dirty="0" smtClean="0">
                <a:latin typeface="Arial" panose="020B0604020202020204" pitchFamily="34" charset="0"/>
                <a:cs typeface="Arial" panose="020B0604020202020204" pitchFamily="34" charset="0"/>
              </a:rPr>
              <a:t>She </a:t>
            </a:r>
            <a:r>
              <a:rPr lang="en-GB" dirty="0">
                <a:latin typeface="Arial" panose="020B0604020202020204" pitchFamily="34" charset="0"/>
                <a:cs typeface="Arial" panose="020B0604020202020204" pitchFamily="34" charset="0"/>
              </a:rPr>
              <a:t>worked in the local cotton industry and for several years was an usherette in a local cinema. </a:t>
            </a:r>
          </a:p>
          <a:p>
            <a:pPr marL="0" indent="0">
              <a:buNone/>
            </a:pP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Mrs Hanson </a:t>
            </a:r>
            <a:r>
              <a:rPr lang="en-GB" dirty="0">
                <a:latin typeface="Arial" panose="020B0604020202020204" pitchFamily="34" charset="0"/>
                <a:cs typeface="Arial" panose="020B0604020202020204" pitchFamily="34" charset="0"/>
              </a:rPr>
              <a:t>was married for over 60 years and had two children, one of whom died in an accident aged twelve. Mr </a:t>
            </a:r>
            <a:r>
              <a:rPr lang="en-GB" dirty="0" smtClean="0">
                <a:latin typeface="Arial" panose="020B0604020202020204" pitchFamily="34" charset="0"/>
                <a:cs typeface="Arial" panose="020B0604020202020204" pitchFamily="34" charset="0"/>
              </a:rPr>
              <a:t>Hanson </a:t>
            </a:r>
            <a:r>
              <a:rPr lang="en-GB" dirty="0">
                <a:latin typeface="Arial" panose="020B0604020202020204" pitchFamily="34" charset="0"/>
                <a:cs typeface="Arial" panose="020B0604020202020204" pitchFamily="34" charset="0"/>
              </a:rPr>
              <a:t>survived his wife and died in 2016.</a:t>
            </a:r>
            <a:endParaRPr lang="en-GB" sz="2000"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40568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00B0F0"/>
                </a:solidFill>
              </a:rPr>
              <a:t>Introduction</a:t>
            </a:r>
            <a:r>
              <a:rPr lang="en-GB" dirty="0" smtClean="0"/>
              <a:t> </a:t>
            </a:r>
            <a:endParaRPr lang="en-GB" dirty="0"/>
          </a:p>
        </p:txBody>
      </p:sp>
      <p:sp>
        <p:nvSpPr>
          <p:cNvPr id="6" name="Content Placeholder 5"/>
          <p:cNvSpPr>
            <a:spLocks noGrp="1"/>
          </p:cNvSpPr>
          <p:nvPr>
            <p:ph sz="half" idx="2"/>
          </p:nvPr>
        </p:nvSpPr>
        <p:spPr>
          <a:xfrm>
            <a:off x="467544" y="1340768"/>
            <a:ext cx="8352928" cy="4525963"/>
          </a:xfrm>
        </p:spPr>
        <p:txBody>
          <a:bodyPr>
            <a:normAutofit lnSpcReduction="10000"/>
          </a:bodyPr>
          <a:lstStyle/>
          <a:p>
            <a:pPr marL="0" indent="0">
              <a:buNone/>
            </a:pPr>
            <a:r>
              <a:rPr lang="en-GB" dirty="0">
                <a:latin typeface="Arial" panose="020B0604020202020204" pitchFamily="34" charset="0"/>
                <a:cs typeface="Arial" panose="020B0604020202020204" pitchFamily="34" charset="0"/>
              </a:rPr>
              <a:t>Mrs </a:t>
            </a:r>
            <a:r>
              <a:rPr lang="en-GB" dirty="0" smtClean="0">
                <a:latin typeface="Arial" panose="020B0604020202020204" pitchFamily="34" charset="0"/>
                <a:cs typeface="Arial" panose="020B0604020202020204" pitchFamily="34" charset="0"/>
              </a:rPr>
              <a:t>Hanson’s </a:t>
            </a:r>
            <a:r>
              <a:rPr lang="en-GB" dirty="0">
                <a:latin typeface="Arial" panose="020B0604020202020204" pitchFamily="34" charset="0"/>
                <a:cs typeface="Arial" panose="020B0604020202020204" pitchFamily="34" charset="0"/>
              </a:rPr>
              <a:t>son, </a:t>
            </a:r>
            <a:r>
              <a:rPr lang="en-GB" dirty="0" smtClean="0">
                <a:latin typeface="Arial" panose="020B0604020202020204" pitchFamily="34" charset="0"/>
                <a:cs typeface="Arial" panose="020B0604020202020204" pitchFamily="34" charset="0"/>
              </a:rPr>
              <a:t>Tony,  </a:t>
            </a:r>
            <a:r>
              <a:rPr lang="en-GB" dirty="0">
                <a:latin typeface="Arial" panose="020B0604020202020204" pitchFamily="34" charset="0"/>
                <a:cs typeface="Arial" panose="020B0604020202020204" pitchFamily="34" charset="0"/>
              </a:rPr>
              <a:t>describes his mother as intensely independent, morally robust and not one to make a fuss. Mrs </a:t>
            </a:r>
            <a:r>
              <a:rPr lang="en-GB" dirty="0" smtClean="0">
                <a:latin typeface="Arial" panose="020B0604020202020204" pitchFamily="34" charset="0"/>
                <a:cs typeface="Arial" panose="020B0604020202020204" pitchFamily="34" charset="0"/>
              </a:rPr>
              <a:t>Hanson </a:t>
            </a:r>
            <a:r>
              <a:rPr lang="en-GB" dirty="0">
                <a:latin typeface="Arial" panose="020B0604020202020204" pitchFamily="34" charset="0"/>
                <a:cs typeface="Arial" panose="020B0604020202020204" pitchFamily="34" charset="0"/>
              </a:rPr>
              <a:t>had a strong Christian faith. </a:t>
            </a:r>
            <a:endParaRPr lang="en-GB" dirty="0" smtClean="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Tony </a:t>
            </a:r>
            <a:r>
              <a:rPr lang="en-GB" dirty="0">
                <a:latin typeface="Arial" panose="020B0604020202020204" pitchFamily="34" charset="0"/>
                <a:cs typeface="Arial" panose="020B0604020202020204" pitchFamily="34" charset="0"/>
              </a:rPr>
              <a:t>would like his mother remembering as a generous person who cared about other people and often championed causes for them. She was warm and funny; a thoroughly decent and well respected person. </a:t>
            </a:r>
            <a:endParaRPr lang="en-GB" sz="2000"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126163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00B0F0"/>
                </a:solidFill>
              </a:rPr>
              <a:t>Introduction</a:t>
            </a:r>
            <a:r>
              <a:rPr lang="en-GB" dirty="0" smtClean="0"/>
              <a:t> </a:t>
            </a:r>
            <a:endParaRPr lang="en-GB" dirty="0"/>
          </a:p>
        </p:txBody>
      </p:sp>
      <p:sp>
        <p:nvSpPr>
          <p:cNvPr id="6" name="Content Placeholder 5"/>
          <p:cNvSpPr>
            <a:spLocks noGrp="1"/>
          </p:cNvSpPr>
          <p:nvPr>
            <p:ph sz="half" idx="2"/>
          </p:nvPr>
        </p:nvSpPr>
        <p:spPr>
          <a:xfrm>
            <a:off x="467544" y="1340768"/>
            <a:ext cx="8352928" cy="4525963"/>
          </a:xfrm>
        </p:spPr>
        <p:txBody>
          <a:bodyPr>
            <a:normAutofit fontScale="92500" lnSpcReduction="20000"/>
          </a:bodyPr>
          <a:lstStyle/>
          <a:p>
            <a:pPr marL="0" indent="0">
              <a:buNone/>
            </a:pPr>
            <a:r>
              <a:rPr lang="en-GB" dirty="0" smtClean="0">
                <a:latin typeface="Arial" panose="020B0604020202020204" pitchFamily="34" charset="0"/>
                <a:cs typeface="Arial" panose="020B0604020202020204" pitchFamily="34" charset="0"/>
              </a:rPr>
              <a:t>It has been </a:t>
            </a:r>
            <a:r>
              <a:rPr lang="en-GB" dirty="0">
                <a:latin typeface="Arial" panose="020B0604020202020204" pitchFamily="34" charset="0"/>
                <a:cs typeface="Arial" panose="020B0604020202020204" pitchFamily="34" charset="0"/>
              </a:rPr>
              <a:t>reported </a:t>
            </a:r>
            <a:r>
              <a:rPr lang="en-GB" dirty="0" smtClean="0">
                <a:latin typeface="Arial" panose="020B0604020202020204" pitchFamily="34" charset="0"/>
                <a:cs typeface="Arial" panose="020B0604020202020204" pitchFamily="34" charset="0"/>
              </a:rPr>
              <a:t>Mrs Hanson </a:t>
            </a:r>
            <a:r>
              <a:rPr lang="en-GB" dirty="0">
                <a:latin typeface="Arial" panose="020B0604020202020204" pitchFamily="34" charset="0"/>
                <a:cs typeface="Arial" panose="020B0604020202020204" pitchFamily="34" charset="0"/>
              </a:rPr>
              <a:t>had not left the flat for about two years because of mobility problems.</a:t>
            </a:r>
          </a:p>
          <a:p>
            <a:pPr marL="0" indent="0">
              <a:buNone/>
            </a:pP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Mr and Mrs Hanson were supported by </a:t>
            </a:r>
            <a:r>
              <a:rPr lang="en-GB" dirty="0">
                <a:latin typeface="Arial" panose="020B0604020202020204" pitchFamily="34" charset="0"/>
                <a:cs typeface="Arial" panose="020B0604020202020204" pitchFamily="34" charset="0"/>
              </a:rPr>
              <a:t>their son </a:t>
            </a:r>
            <a:r>
              <a:rPr lang="en-GB" dirty="0" smtClean="0">
                <a:latin typeface="Arial" panose="020B0604020202020204" pitchFamily="34" charset="0"/>
                <a:cs typeface="Arial" panose="020B0604020202020204" pitchFamily="34" charset="0"/>
              </a:rPr>
              <a:t>Tony. Additionally</a:t>
            </a:r>
            <a:r>
              <a:rPr lang="en-GB" dirty="0">
                <a:latin typeface="Arial" panose="020B0604020202020204" pitchFamily="34" charset="0"/>
                <a:cs typeface="Arial" panose="020B0604020202020204" pitchFamily="34" charset="0"/>
              </a:rPr>
              <a:t>, Rochdale Council Adult Care Services commissioned a service to provide four daily visits to Mrs </a:t>
            </a:r>
            <a:r>
              <a:rPr lang="en-GB" dirty="0" smtClean="0">
                <a:latin typeface="Arial" panose="020B0604020202020204" pitchFamily="34" charset="0"/>
                <a:cs typeface="Arial" panose="020B0604020202020204" pitchFamily="34" charset="0"/>
              </a:rPr>
              <a:t>Hanson </a:t>
            </a:r>
            <a:r>
              <a:rPr lang="en-GB" dirty="0">
                <a:latin typeface="Arial" panose="020B0604020202020204" pitchFamily="34" charset="0"/>
                <a:cs typeface="Arial" panose="020B0604020202020204" pitchFamily="34" charset="0"/>
              </a:rPr>
              <a:t>to assist her with personal care, the preparation of meals and to monitor her medication. It now transpires that the care staff never attended to Mrs </a:t>
            </a:r>
            <a:r>
              <a:rPr lang="en-GB" dirty="0" smtClean="0">
                <a:latin typeface="Arial" panose="020B0604020202020204" pitchFamily="34" charset="0"/>
                <a:cs typeface="Arial" panose="020B0604020202020204" pitchFamily="34" charset="0"/>
              </a:rPr>
              <a:t>Hanson’s </a:t>
            </a:r>
            <a:r>
              <a:rPr lang="en-GB" dirty="0">
                <a:latin typeface="Arial" panose="020B0604020202020204" pitchFamily="34" charset="0"/>
                <a:cs typeface="Arial" panose="020B0604020202020204" pitchFamily="34" charset="0"/>
              </a:rPr>
              <a:t>personal care as she was always up and dressed before they got there, a fact it appears was known to Adult Care Services.   </a:t>
            </a:r>
          </a:p>
          <a:p>
            <a:endParaRPr lang="en-GB" dirty="0"/>
          </a:p>
        </p:txBody>
      </p:sp>
    </p:spTree>
    <p:extLst>
      <p:ext uri="{BB962C8B-B14F-4D97-AF65-F5344CB8AC3E}">
        <p14:creationId xmlns:p14="http://schemas.microsoft.com/office/powerpoint/2010/main" val="258238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00B0F0"/>
                </a:solidFill>
              </a:rPr>
              <a:t>Introduction</a:t>
            </a:r>
            <a:r>
              <a:rPr lang="en-GB" dirty="0" smtClean="0"/>
              <a:t> </a:t>
            </a:r>
            <a:endParaRPr lang="en-GB" dirty="0"/>
          </a:p>
        </p:txBody>
      </p:sp>
      <p:sp>
        <p:nvSpPr>
          <p:cNvPr id="6" name="Content Placeholder 5"/>
          <p:cNvSpPr>
            <a:spLocks noGrp="1"/>
          </p:cNvSpPr>
          <p:nvPr>
            <p:ph sz="half" idx="2"/>
          </p:nvPr>
        </p:nvSpPr>
        <p:spPr>
          <a:xfrm>
            <a:off x="467544" y="1340768"/>
            <a:ext cx="8352928" cy="4525963"/>
          </a:xfrm>
        </p:spPr>
        <p:txBody>
          <a:bodyPr>
            <a:normAutofit fontScale="85000" lnSpcReduction="10000"/>
          </a:bodyPr>
          <a:lstStyle/>
          <a:p>
            <a:pPr marL="0" indent="0">
              <a:buNone/>
            </a:pPr>
            <a:r>
              <a:rPr lang="en-GB" sz="2600" dirty="0">
                <a:latin typeface="Arial" panose="020B0604020202020204" pitchFamily="34" charset="0"/>
                <a:cs typeface="Arial" panose="020B0604020202020204" pitchFamily="34" charset="0"/>
              </a:rPr>
              <a:t>Mrs </a:t>
            </a:r>
            <a:r>
              <a:rPr lang="en-GB" sz="2600" dirty="0" smtClean="0">
                <a:latin typeface="Arial" panose="020B0604020202020204" pitchFamily="34" charset="0"/>
                <a:cs typeface="Arial" panose="020B0604020202020204" pitchFamily="34" charset="0"/>
              </a:rPr>
              <a:t>Hanson </a:t>
            </a:r>
            <a:r>
              <a:rPr lang="en-GB" sz="2600" dirty="0">
                <a:latin typeface="Arial" panose="020B0604020202020204" pitchFamily="34" charset="0"/>
                <a:cs typeface="Arial" panose="020B0604020202020204" pitchFamily="34" charset="0"/>
              </a:rPr>
              <a:t>was being treated for a urinary tract infection and on 17 January 2015 she fell three times in the flat.  </a:t>
            </a:r>
            <a:r>
              <a:rPr lang="en-GB" sz="2600" dirty="0" smtClean="0">
                <a:latin typeface="Arial" panose="020B0604020202020204" pitchFamily="34" charset="0"/>
                <a:cs typeface="Arial" panose="020B0604020202020204" pitchFamily="34" charset="0"/>
              </a:rPr>
              <a:t>Tony </a:t>
            </a:r>
            <a:r>
              <a:rPr lang="en-GB" sz="2600" dirty="0">
                <a:latin typeface="Arial" panose="020B0604020202020204" pitchFamily="34" charset="0"/>
                <a:cs typeface="Arial" panose="020B0604020202020204" pitchFamily="34" charset="0"/>
              </a:rPr>
              <a:t>called North West Ambulance Service because he suspected his mother had a serious water infection. Paramedics attended and felt Mrs </a:t>
            </a:r>
            <a:r>
              <a:rPr lang="en-GB" sz="2600" dirty="0" smtClean="0">
                <a:latin typeface="Arial" panose="020B0604020202020204" pitchFamily="34" charset="0"/>
                <a:cs typeface="Arial" panose="020B0604020202020204" pitchFamily="34" charset="0"/>
              </a:rPr>
              <a:t>Hanson </a:t>
            </a:r>
            <a:r>
              <a:rPr lang="en-GB" sz="2600" dirty="0">
                <a:latin typeface="Arial" panose="020B0604020202020204" pitchFamily="34" charset="0"/>
                <a:cs typeface="Arial" panose="020B0604020202020204" pitchFamily="34" charset="0"/>
              </a:rPr>
              <a:t>needed respite care and advised </a:t>
            </a:r>
            <a:r>
              <a:rPr lang="en-GB" sz="2600" dirty="0" smtClean="0">
                <a:latin typeface="Arial" panose="020B0604020202020204" pitchFamily="34" charset="0"/>
                <a:cs typeface="Arial" panose="020B0604020202020204" pitchFamily="34" charset="0"/>
              </a:rPr>
              <a:t>Tony </a:t>
            </a:r>
            <a:r>
              <a:rPr lang="en-GB" sz="2600" dirty="0">
                <a:latin typeface="Arial" panose="020B0604020202020204" pitchFamily="34" charset="0"/>
                <a:cs typeface="Arial" panose="020B0604020202020204" pitchFamily="34" charset="0"/>
              </a:rPr>
              <a:t>to contact the Emergency Duty Team at Rochdale Adult Care Services.</a:t>
            </a:r>
          </a:p>
          <a:p>
            <a:pPr marL="0" indent="0">
              <a:buNone/>
            </a:pPr>
            <a:endParaRPr lang="en-GB" sz="2600" dirty="0" smtClean="0">
              <a:latin typeface="Arial" panose="020B0604020202020204" pitchFamily="34" charset="0"/>
              <a:cs typeface="Arial" panose="020B0604020202020204" pitchFamily="34" charset="0"/>
            </a:endParaRPr>
          </a:p>
          <a:p>
            <a:pPr marL="0" indent="0">
              <a:buNone/>
            </a:pPr>
            <a:r>
              <a:rPr lang="en-GB" sz="2600" dirty="0" smtClean="0">
                <a:latin typeface="Arial" panose="020B0604020202020204" pitchFamily="34" charset="0"/>
                <a:cs typeface="Arial" panose="020B0604020202020204" pitchFamily="34" charset="0"/>
              </a:rPr>
              <a:t>The </a:t>
            </a:r>
            <a:r>
              <a:rPr lang="en-GB" sz="2600" dirty="0">
                <a:latin typeface="Arial" panose="020B0604020202020204" pitchFamily="34" charset="0"/>
                <a:cs typeface="Arial" panose="020B0604020202020204" pitchFamily="34" charset="0"/>
              </a:rPr>
              <a:t>Emergency Duty Team arranged for the out of hours District Nursing Service to complete a Social Care Assessment. This resulted in Mrs </a:t>
            </a:r>
            <a:r>
              <a:rPr lang="en-GB" sz="2600" dirty="0" smtClean="0">
                <a:latin typeface="Arial" panose="020B0604020202020204" pitchFamily="34" charset="0"/>
                <a:cs typeface="Arial" panose="020B0604020202020204" pitchFamily="34" charset="0"/>
              </a:rPr>
              <a:t>Hanson, </a:t>
            </a:r>
            <a:r>
              <a:rPr lang="en-GB" sz="2600" dirty="0">
                <a:latin typeface="Arial" panose="020B0604020202020204" pitchFamily="34" charset="0"/>
                <a:cs typeface="Arial" panose="020B0604020202020204" pitchFamily="34" charset="0"/>
              </a:rPr>
              <a:t>accompanied by her </a:t>
            </a:r>
            <a:r>
              <a:rPr lang="en-GB" sz="2600" dirty="0" smtClean="0">
                <a:latin typeface="Arial" panose="020B0604020202020204" pitchFamily="34" charset="0"/>
                <a:cs typeface="Arial" panose="020B0604020202020204" pitchFamily="34" charset="0"/>
              </a:rPr>
              <a:t>son, </a:t>
            </a:r>
            <a:r>
              <a:rPr lang="en-GB" sz="2600" dirty="0">
                <a:latin typeface="Arial" panose="020B0604020202020204" pitchFamily="34" charset="0"/>
                <a:cs typeface="Arial" panose="020B0604020202020204" pitchFamily="34" charset="0"/>
              </a:rPr>
              <a:t>arriving at the care home about </a:t>
            </a:r>
            <a:r>
              <a:rPr lang="en-GB" sz="2600" dirty="0" smtClean="0">
                <a:latin typeface="Arial" panose="020B0604020202020204" pitchFamily="34" charset="0"/>
                <a:cs typeface="Arial" panose="020B0604020202020204" pitchFamily="34" charset="0"/>
              </a:rPr>
              <a:t>1.00 </a:t>
            </a:r>
            <a:r>
              <a:rPr lang="en-GB" sz="2600" dirty="0">
                <a:latin typeface="Arial" panose="020B0604020202020204" pitchFamily="34" charset="0"/>
                <a:cs typeface="Arial" panose="020B0604020202020204" pitchFamily="34" charset="0"/>
              </a:rPr>
              <a:t>am on 18 January 2015 for respite care. At that time Mrs </a:t>
            </a:r>
            <a:r>
              <a:rPr lang="en-GB" sz="2600" dirty="0" smtClean="0">
                <a:latin typeface="Arial" panose="020B0604020202020204" pitchFamily="34" charset="0"/>
                <a:cs typeface="Arial" panose="020B0604020202020204" pitchFamily="34" charset="0"/>
              </a:rPr>
              <a:t>Hanson </a:t>
            </a:r>
            <a:r>
              <a:rPr lang="en-GB" sz="2600" dirty="0">
                <a:latin typeface="Arial" panose="020B0604020202020204" pitchFamily="34" charset="0"/>
                <a:cs typeface="Arial" panose="020B0604020202020204" pitchFamily="34" charset="0"/>
              </a:rPr>
              <a:t>was not known to have any pressure ulcers but the care home staff did note her bottom was bruised which they thought resulted from the falls. </a:t>
            </a:r>
          </a:p>
          <a:p>
            <a:pPr marL="0" indent="0">
              <a:buNone/>
            </a:pP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9814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00B0F0"/>
                </a:solidFill>
              </a:rPr>
              <a:t>Introduction</a:t>
            </a:r>
            <a:r>
              <a:rPr lang="en-GB" dirty="0" smtClean="0"/>
              <a:t> </a:t>
            </a:r>
            <a:endParaRPr lang="en-GB" dirty="0"/>
          </a:p>
        </p:txBody>
      </p:sp>
      <p:sp>
        <p:nvSpPr>
          <p:cNvPr id="6" name="Content Placeholder 5"/>
          <p:cNvSpPr>
            <a:spLocks noGrp="1"/>
          </p:cNvSpPr>
          <p:nvPr>
            <p:ph sz="half" idx="2"/>
          </p:nvPr>
        </p:nvSpPr>
        <p:spPr>
          <a:xfrm>
            <a:off x="467544" y="1340768"/>
            <a:ext cx="8352928" cy="4525963"/>
          </a:xfrm>
        </p:spPr>
        <p:txBody>
          <a:bodyPr>
            <a:normAutofit/>
          </a:bodyPr>
          <a:lstStyle/>
          <a:p>
            <a:pPr marL="0" indent="0">
              <a:buNone/>
            </a:pPr>
            <a:r>
              <a:rPr lang="en-GB" sz="2200" dirty="0">
                <a:latin typeface="Arial" panose="020B0604020202020204" pitchFamily="34" charset="0"/>
                <a:cs typeface="Arial" panose="020B0604020202020204" pitchFamily="34" charset="0"/>
              </a:rPr>
              <a:t>On 26 January 2015 a district nurse examined Mrs </a:t>
            </a:r>
            <a:r>
              <a:rPr lang="en-GB" sz="2200" dirty="0" smtClean="0">
                <a:latin typeface="Arial" panose="020B0604020202020204" pitchFamily="34" charset="0"/>
                <a:cs typeface="Arial" panose="020B0604020202020204" pitchFamily="34" charset="0"/>
              </a:rPr>
              <a:t>Hanson </a:t>
            </a:r>
            <a:r>
              <a:rPr lang="en-GB" sz="2200" dirty="0">
                <a:latin typeface="Arial" panose="020B0604020202020204" pitchFamily="34" charset="0"/>
                <a:cs typeface="Arial" panose="020B0604020202020204" pitchFamily="34" charset="0"/>
              </a:rPr>
              <a:t>and discovered a grade 4 pressure ulcer. An ambulance was called and Mrs </a:t>
            </a:r>
            <a:r>
              <a:rPr lang="en-GB" sz="2200" dirty="0" smtClean="0">
                <a:latin typeface="Arial" panose="020B0604020202020204" pitchFamily="34" charset="0"/>
                <a:cs typeface="Arial" panose="020B0604020202020204" pitchFamily="34" charset="0"/>
              </a:rPr>
              <a:t>Hanson </a:t>
            </a:r>
            <a:r>
              <a:rPr lang="en-GB" sz="2200" dirty="0">
                <a:latin typeface="Arial" panose="020B0604020202020204" pitchFamily="34" charset="0"/>
                <a:cs typeface="Arial" panose="020B0604020202020204" pitchFamily="34" charset="0"/>
              </a:rPr>
              <a:t>was admitted to </a:t>
            </a:r>
            <a:r>
              <a:rPr lang="en-GB" sz="2200" dirty="0" smtClean="0">
                <a:latin typeface="Arial" panose="020B0604020202020204" pitchFamily="34" charset="0"/>
                <a:cs typeface="Arial" panose="020B0604020202020204" pitchFamily="34" charset="0"/>
              </a:rPr>
              <a:t>Hospital </a:t>
            </a:r>
            <a:r>
              <a:rPr lang="en-GB" sz="2200" dirty="0">
                <a:latin typeface="Arial" panose="020B0604020202020204" pitchFamily="34" charset="0"/>
                <a:cs typeface="Arial" panose="020B0604020202020204" pitchFamily="34" charset="0"/>
              </a:rPr>
              <a:t>where she died in the early hours of the following morning. </a:t>
            </a:r>
          </a:p>
          <a:p>
            <a:pPr marL="0" indent="0">
              <a:buNone/>
            </a:pPr>
            <a:endParaRPr lang="en-GB" sz="2200" i="1" dirty="0" smtClean="0">
              <a:latin typeface="Arial" panose="020B0604020202020204" pitchFamily="34" charset="0"/>
              <a:cs typeface="Arial" panose="020B0604020202020204" pitchFamily="34" charset="0"/>
            </a:endParaRPr>
          </a:p>
          <a:p>
            <a:pPr marL="0" indent="0">
              <a:buNone/>
            </a:pPr>
            <a:r>
              <a:rPr lang="en-GB" sz="1800" i="1" dirty="0" smtClean="0">
                <a:latin typeface="Arial" panose="020B0604020202020204" pitchFamily="34" charset="0"/>
                <a:cs typeface="Arial" panose="020B0604020202020204" pitchFamily="34" charset="0"/>
              </a:rPr>
              <a:t>A</a:t>
            </a:r>
            <a:r>
              <a:rPr lang="en-GB" sz="1800" i="1" dirty="0">
                <a:latin typeface="Arial" panose="020B0604020202020204" pitchFamily="34" charset="0"/>
                <a:cs typeface="Arial" panose="020B0604020202020204" pitchFamily="34" charset="0"/>
              </a:rPr>
              <a:t> grade four pressure ulcer is the most severe type of pressure ulcer. The skin is severely damaged and the surrounding tissue begins to die [tissue necrosis]. The underlying muscles or bone may also be damaged.</a:t>
            </a:r>
          </a:p>
          <a:p>
            <a:pPr marL="0" indent="0">
              <a:buNone/>
            </a:pPr>
            <a:endParaRPr lang="en-GB"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226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Safeguarding Adult Reviews (SAR)</a:t>
            </a:r>
            <a:endParaRPr lang="en-GB" b="1" dirty="0">
              <a:solidFill>
                <a:srgbClr val="00B0F0"/>
              </a:solidFill>
            </a:endParaRP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The Care Act 2014 </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introduced new responsibilities for </a:t>
            </a:r>
            <a:r>
              <a:rPr lang="en-US" dirty="0" smtClean="0">
                <a:latin typeface="Arial" panose="020B0604020202020204" pitchFamily="34" charset="0"/>
                <a:cs typeface="Arial" panose="020B0604020202020204" pitchFamily="34" charset="0"/>
              </a:rPr>
              <a:t>Safeguarding Adult Boards. These include </a:t>
            </a:r>
            <a:r>
              <a:rPr lang="en-US" dirty="0">
                <a:latin typeface="Arial" panose="020B0604020202020204" pitchFamily="34" charset="0"/>
                <a:cs typeface="Arial" panose="020B0604020202020204" pitchFamily="34" charset="0"/>
              </a:rPr>
              <a:t>the requirement, when certain criteria are </a:t>
            </a:r>
            <a:r>
              <a:rPr lang="en-US" dirty="0" smtClean="0">
                <a:latin typeface="Arial" panose="020B0604020202020204" pitchFamily="34" charset="0"/>
                <a:cs typeface="Arial" panose="020B0604020202020204" pitchFamily="34" charset="0"/>
              </a:rPr>
              <a:t>met, to undertake reviews of cases </a:t>
            </a:r>
            <a:r>
              <a:rPr lang="en-US" dirty="0">
                <a:latin typeface="Arial" panose="020B0604020202020204" pitchFamily="34" charset="0"/>
                <a:cs typeface="Arial" panose="020B0604020202020204" pitchFamily="34" charset="0"/>
              </a:rPr>
              <a:t>involving an </a:t>
            </a:r>
            <a:r>
              <a:rPr lang="en-US" dirty="0" smtClean="0">
                <a:latin typeface="Arial" panose="020B0604020202020204" pitchFamily="34" charset="0"/>
                <a:cs typeface="Arial" panose="020B0604020202020204" pitchFamily="34" charset="0"/>
              </a:rPr>
              <a:t>adult </a:t>
            </a:r>
          </a:p>
          <a:p>
            <a:r>
              <a:rPr lang="en-US" dirty="0" smtClean="0">
                <a:latin typeface="Arial" panose="020B0604020202020204" pitchFamily="34" charset="0"/>
                <a:cs typeface="Arial" panose="020B0604020202020204" pitchFamily="34" charset="0"/>
              </a:rPr>
              <a:t>Rochdale Safeguarding Adult Review process </a:t>
            </a:r>
          </a:p>
          <a:p>
            <a:r>
              <a:rPr lang="en-US" dirty="0" smtClean="0">
                <a:latin typeface="Arial" panose="020B0604020202020204" pitchFamily="34" charset="0"/>
                <a:cs typeface="Arial" panose="020B0604020202020204" pitchFamily="34" charset="0"/>
              </a:rPr>
              <a:t>Publication and actions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857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B0F0"/>
                </a:solidFill>
              </a:rPr>
              <a:t>Services Involved</a:t>
            </a:r>
            <a:endParaRPr lang="en-GB" b="1" dirty="0">
              <a:solidFill>
                <a:srgbClr val="00B0F0"/>
              </a:solidFill>
            </a:endParaRPr>
          </a:p>
        </p:txBody>
      </p:sp>
      <p:sp>
        <p:nvSpPr>
          <p:cNvPr id="3" name="Content Placeholder 2"/>
          <p:cNvSpPr>
            <a:spLocks noGrp="1"/>
          </p:cNvSpPr>
          <p:nvPr>
            <p:ph idx="1"/>
          </p:nvPr>
        </p:nvSpPr>
        <p:spPr/>
        <p:txBody>
          <a:bodyPr>
            <a:normAutofit/>
          </a:bodyPr>
          <a:lstStyle/>
          <a:p>
            <a:r>
              <a:rPr lang="en-GB" dirty="0">
                <a:latin typeface="Arial" panose="020B0604020202020204" pitchFamily="34" charset="0"/>
                <a:cs typeface="Arial" panose="020B0604020202020204" pitchFamily="34" charset="0"/>
              </a:rPr>
              <a:t>Rochdale Borough Council Adult Care and Support (RACS</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North West Ambulance Service (NWAS)</a:t>
            </a:r>
          </a:p>
          <a:p>
            <a:r>
              <a:rPr lang="en-GB" dirty="0" smtClean="0">
                <a:latin typeface="Arial" panose="020B0604020202020204" pitchFamily="34" charset="0"/>
                <a:cs typeface="Arial" panose="020B0604020202020204" pitchFamily="34" charset="0"/>
              </a:rPr>
              <a:t>Heywood, Middleton and Rochdale Clinical Commissioning Group (HMR CCG)</a:t>
            </a:r>
          </a:p>
          <a:p>
            <a:r>
              <a:rPr lang="en-GB" dirty="0" smtClean="0">
                <a:latin typeface="Arial" panose="020B0604020202020204" pitchFamily="34" charset="0"/>
                <a:cs typeface="Arial" panose="020B0604020202020204" pitchFamily="34" charset="0"/>
              </a:rPr>
              <a:t>Care Home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696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1079</TotalTime>
  <Words>1786</Words>
  <Application>Microsoft Office PowerPoint</Application>
  <PresentationFormat>On-screen Show (4:3)</PresentationFormat>
  <Paragraphs>163</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Adult C – “Mrs Hanson” Safeguarding Adult Review</vt:lpstr>
      <vt:lpstr>Briefing</vt:lpstr>
      <vt:lpstr>Introduction </vt:lpstr>
      <vt:lpstr>Introduction </vt:lpstr>
      <vt:lpstr>Introduction </vt:lpstr>
      <vt:lpstr>Introduction </vt:lpstr>
      <vt:lpstr>Introduction </vt:lpstr>
      <vt:lpstr>Safeguarding Adult Reviews (SAR)</vt:lpstr>
      <vt:lpstr>Services Involved</vt:lpstr>
      <vt:lpstr>Case Overview - Timeline</vt:lpstr>
      <vt:lpstr>Case Overview - Timeline</vt:lpstr>
      <vt:lpstr>Case Overview - Timeline</vt:lpstr>
      <vt:lpstr>Case Overview - Timeline</vt:lpstr>
      <vt:lpstr>Case Overview - Timeline</vt:lpstr>
      <vt:lpstr>Case Overview - Timeline</vt:lpstr>
      <vt:lpstr>Case Overview - Timeline</vt:lpstr>
      <vt:lpstr>Case Overview - Timeline</vt:lpstr>
      <vt:lpstr>Case Overview - Timeline</vt:lpstr>
      <vt:lpstr>Case Overview - Timeline</vt:lpstr>
      <vt:lpstr>Case Overview - Timeline</vt:lpstr>
      <vt:lpstr>Learning Process </vt:lpstr>
      <vt:lpstr>Learning event</vt:lpstr>
      <vt:lpstr>Lessons Learned</vt:lpstr>
      <vt:lpstr>Recommendations</vt:lpstr>
      <vt:lpstr>Recommendations</vt:lpstr>
      <vt:lpstr>Three things…….</vt:lpstr>
      <vt:lpstr>Six Honest Men</vt:lpstr>
    </vt:vector>
  </TitlesOfParts>
  <Company>Rochdale MBC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dedicated children’s training</dc:title>
  <dc:creator>Gill Parnell-jackson</dc:creator>
  <cp:lastModifiedBy>Carl Travis</cp:lastModifiedBy>
  <cp:revision>68</cp:revision>
  <dcterms:created xsi:type="dcterms:W3CDTF">2016-04-25T09:35:37Z</dcterms:created>
  <dcterms:modified xsi:type="dcterms:W3CDTF">2018-01-17T14:32:42Z</dcterms:modified>
</cp:coreProperties>
</file>